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0" r:id="rId1"/>
  </p:sldMasterIdLst>
  <p:notesMasterIdLst>
    <p:notesMasterId r:id="rId16"/>
  </p:notesMasterIdLst>
  <p:handoutMasterIdLst>
    <p:handoutMasterId r:id="rId17"/>
  </p:handoutMasterIdLst>
  <p:sldIdLst>
    <p:sldId id="586" r:id="rId2"/>
    <p:sldId id="513" r:id="rId3"/>
    <p:sldId id="590" r:id="rId4"/>
    <p:sldId id="591" r:id="rId5"/>
    <p:sldId id="606" r:id="rId6"/>
    <p:sldId id="602" r:id="rId7"/>
    <p:sldId id="603" r:id="rId8"/>
    <p:sldId id="605" r:id="rId9"/>
    <p:sldId id="604" r:id="rId10"/>
    <p:sldId id="594" r:id="rId11"/>
    <p:sldId id="592" r:id="rId12"/>
    <p:sldId id="596" r:id="rId13"/>
    <p:sldId id="595" r:id="rId14"/>
    <p:sldId id="545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578" autoAdjust="0"/>
    <p:restoredTop sz="94576" autoAdjust="0"/>
  </p:normalViewPr>
  <p:slideViewPr>
    <p:cSldViewPr>
      <p:cViewPr>
        <p:scale>
          <a:sx n="77" d="100"/>
          <a:sy n="77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864FDA-56C9-47C3-93C5-36C13A3782C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E1C631E-0773-420C-9F33-C3E9D755CC2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cs typeface="B Titr" pitchFamily="2" charset="-78"/>
            </a:rPr>
            <a:t>نيروگاه</a:t>
          </a:r>
          <a:endParaRPr lang="en-US" dirty="0">
            <a:cs typeface="B Titr" pitchFamily="2" charset="-78"/>
          </a:endParaRPr>
        </a:p>
      </dgm:t>
    </dgm:pt>
    <dgm:pt modelId="{A3A5AED2-33F9-4A30-BEAA-74029BD432FE}" type="parTrans" cxnId="{93EE198C-286F-4172-91F0-89B41FB95439}">
      <dgm:prSet/>
      <dgm:spPr/>
      <dgm:t>
        <a:bodyPr/>
        <a:lstStyle/>
        <a:p>
          <a:endParaRPr lang="en-US"/>
        </a:p>
      </dgm:t>
    </dgm:pt>
    <dgm:pt modelId="{76B47616-B2E3-4A49-8836-6AF0B8A7CCAB}" type="sibTrans" cxnId="{93EE198C-286F-4172-91F0-89B41FB95439}">
      <dgm:prSet/>
      <dgm:spPr>
        <a:solidFill>
          <a:schemeClr val="tx1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169CBF1-DE28-4D2D-A2D6-F27714D009F8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err="1" smtClean="0">
              <a:cs typeface="B Titr" pitchFamily="2" charset="-78"/>
            </a:rPr>
            <a:t>عمده‌فروش</a:t>
          </a:r>
          <a:r>
            <a:rPr lang="fa-IR" dirty="0" smtClean="0">
              <a:cs typeface="B Titr" pitchFamily="2" charset="-78"/>
            </a:rPr>
            <a:t>/</a:t>
          </a:r>
          <a:r>
            <a:rPr lang="fa-IR" dirty="0" err="1" smtClean="0">
              <a:cs typeface="B Titr" pitchFamily="2" charset="-78"/>
            </a:rPr>
            <a:t>انتقال</a:t>
          </a:r>
          <a:r>
            <a:rPr lang="fa-IR" dirty="0" err="1" smtClean="0">
              <a:latin typeface="Arial"/>
              <a:cs typeface="Arial"/>
            </a:rPr>
            <a:t>‌</a:t>
          </a:r>
          <a:r>
            <a:rPr lang="fa-IR" dirty="0" err="1" smtClean="0">
              <a:cs typeface="B Titr" pitchFamily="2" charset="-78"/>
            </a:rPr>
            <a:t>دهنده</a:t>
          </a:r>
          <a:endParaRPr lang="en-US" dirty="0">
            <a:cs typeface="B Titr" pitchFamily="2" charset="-78"/>
          </a:endParaRPr>
        </a:p>
      </dgm:t>
    </dgm:pt>
    <dgm:pt modelId="{FCD8696D-C198-40A0-9CF1-4291E967A18A}" type="parTrans" cxnId="{942FA9DD-5049-48CA-AA75-9EEDCF7949B6}">
      <dgm:prSet/>
      <dgm:spPr/>
      <dgm:t>
        <a:bodyPr/>
        <a:lstStyle/>
        <a:p>
          <a:endParaRPr lang="en-US"/>
        </a:p>
      </dgm:t>
    </dgm:pt>
    <dgm:pt modelId="{56675778-1738-4C4F-A9A2-AD7FDE3F8FFC}" type="sibTrans" cxnId="{942FA9DD-5049-48CA-AA75-9EEDCF7949B6}">
      <dgm:prSet/>
      <dgm:spPr>
        <a:noFill/>
      </dgm:spPr>
      <dgm:t>
        <a:bodyPr/>
        <a:lstStyle/>
        <a:p>
          <a:endParaRPr lang="en-US"/>
        </a:p>
      </dgm:t>
    </dgm:pt>
    <dgm:pt modelId="{DB7EBD3B-7B2D-4CB4-B5B0-60D6DE9287EF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cs typeface="B Titr" pitchFamily="2" charset="-78"/>
            </a:rPr>
            <a:t>شرکت </a:t>
          </a:r>
          <a:r>
            <a:rPr lang="fa-IR" dirty="0" err="1" smtClean="0">
              <a:cs typeface="B Titr" pitchFamily="2" charset="-78"/>
            </a:rPr>
            <a:t>توزيع</a:t>
          </a:r>
          <a:endParaRPr lang="en-US" dirty="0">
            <a:cs typeface="B Titr" pitchFamily="2" charset="-78"/>
          </a:endParaRPr>
        </a:p>
      </dgm:t>
    </dgm:pt>
    <dgm:pt modelId="{86884D38-5678-4363-B68D-37663D15A1AA}" type="parTrans" cxnId="{57F6C9FC-1FA0-4D7C-9AB0-91BEC6D3E0A1}">
      <dgm:prSet/>
      <dgm:spPr/>
      <dgm:t>
        <a:bodyPr/>
        <a:lstStyle/>
        <a:p>
          <a:endParaRPr lang="en-US"/>
        </a:p>
      </dgm:t>
    </dgm:pt>
    <dgm:pt modelId="{01F8BFD3-D8AB-444C-995C-A51C6D8E612B}" type="sibTrans" cxnId="{57F6C9FC-1FA0-4D7C-9AB0-91BEC6D3E0A1}">
      <dgm:prSet/>
      <dgm:spPr>
        <a:noFill/>
      </dgm:spPr>
      <dgm:t>
        <a:bodyPr/>
        <a:lstStyle/>
        <a:p>
          <a:endParaRPr lang="en-US"/>
        </a:p>
      </dgm:t>
    </dgm:pt>
    <dgm:pt modelId="{EF6D1C4C-2E95-4644-8831-98E5F822D4C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cs typeface="B Titr" pitchFamily="2" charset="-78"/>
            </a:rPr>
            <a:t>مشتريان</a:t>
          </a:r>
          <a:endParaRPr lang="en-US" dirty="0">
            <a:cs typeface="B Titr" pitchFamily="2" charset="-78"/>
          </a:endParaRPr>
        </a:p>
      </dgm:t>
    </dgm:pt>
    <dgm:pt modelId="{2334D5A8-F3C4-4599-A276-6595D20671B1}" type="parTrans" cxnId="{931CE3B2-D257-4949-A1E1-DF1F0FA5749F}">
      <dgm:prSet/>
      <dgm:spPr/>
      <dgm:t>
        <a:bodyPr/>
        <a:lstStyle/>
        <a:p>
          <a:endParaRPr lang="en-US"/>
        </a:p>
      </dgm:t>
    </dgm:pt>
    <dgm:pt modelId="{2B7F1CD5-0506-46CA-8A52-C391341AB90C}" type="sibTrans" cxnId="{931CE3B2-D257-4949-A1E1-DF1F0FA5749F}">
      <dgm:prSet/>
      <dgm:spPr/>
      <dgm:t>
        <a:bodyPr/>
        <a:lstStyle/>
        <a:p>
          <a:endParaRPr lang="en-US"/>
        </a:p>
      </dgm:t>
    </dgm:pt>
    <dgm:pt modelId="{6AEF0EB7-9C39-44E5-A01F-8A0DFFB93A2F}" type="pres">
      <dgm:prSet presAssocID="{C8864FDA-56C9-47C3-93C5-36C13A3782CA}" presName="linearFlow" presStyleCnt="0">
        <dgm:presLayoutVars>
          <dgm:resizeHandles val="exact"/>
        </dgm:presLayoutVars>
      </dgm:prSet>
      <dgm:spPr/>
    </dgm:pt>
    <dgm:pt modelId="{23AA9C74-D1B9-4B53-A44B-1B87D27A6A82}" type="pres">
      <dgm:prSet presAssocID="{CE1C631E-0773-420C-9F33-C3E9D755CC2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8560A-D498-4E3A-B48D-1D255E3179A2}" type="pres">
      <dgm:prSet presAssocID="{76B47616-B2E3-4A49-8836-6AF0B8A7CCAB}" presName="sibTrans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76A13FB5-88DB-48AE-8BD6-61B5D4FD25A1}" type="pres">
      <dgm:prSet presAssocID="{76B47616-B2E3-4A49-8836-6AF0B8A7CCAB}" presName="connectorText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DFDD6484-4730-4B1D-8741-06A74E8E6D23}" type="pres">
      <dgm:prSet presAssocID="{D169CBF1-DE28-4D2D-A2D6-F27714D009F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71A52-BF84-4970-8F5B-E8355902611C}" type="pres">
      <dgm:prSet presAssocID="{56675778-1738-4C4F-A9A2-AD7FDE3F8FFC}" presName="sibTrans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8714A432-D460-4637-8E67-F13CED5978D2}" type="pres">
      <dgm:prSet presAssocID="{56675778-1738-4C4F-A9A2-AD7FDE3F8FFC}" presName="connectorText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B5D7225D-C1C2-4BED-B1C2-D0E94FBB2911}" type="pres">
      <dgm:prSet presAssocID="{DB7EBD3B-7B2D-4CB4-B5B0-60D6DE9287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5C223C2-8C71-4865-80D7-4F40F332829F}" type="pres">
      <dgm:prSet presAssocID="{01F8BFD3-D8AB-444C-995C-A51C6D8E612B}" presName="sibTrans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E282079C-FCAF-4D26-A65F-841694B74E30}" type="pres">
      <dgm:prSet presAssocID="{01F8BFD3-D8AB-444C-995C-A51C6D8E612B}" presName="connectorText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B5E0F993-A62B-418A-B2F6-D6B0362E463E}" type="pres">
      <dgm:prSet presAssocID="{EF6D1C4C-2E95-4644-8831-98E5F822D4C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99FCA49-9D05-47A6-A689-F12E603E5FD4}" type="presOf" srcId="{EF6D1C4C-2E95-4644-8831-98E5F822D4CE}" destId="{B5E0F993-A62B-418A-B2F6-D6B0362E463E}" srcOrd="0" destOrd="0" presId="urn:microsoft.com/office/officeart/2005/8/layout/process2"/>
    <dgm:cxn modelId="{1C7681CC-10F6-44DF-B763-0A193851A249}" type="presOf" srcId="{DB7EBD3B-7B2D-4CB4-B5B0-60D6DE9287EF}" destId="{B5D7225D-C1C2-4BED-B1C2-D0E94FBB2911}" srcOrd="0" destOrd="0" presId="urn:microsoft.com/office/officeart/2005/8/layout/process2"/>
    <dgm:cxn modelId="{05A6AA70-253E-4DEB-A7CD-E1FC74DA4006}" type="presOf" srcId="{CE1C631E-0773-420C-9F33-C3E9D755CC25}" destId="{23AA9C74-D1B9-4B53-A44B-1B87D27A6A82}" srcOrd="0" destOrd="0" presId="urn:microsoft.com/office/officeart/2005/8/layout/process2"/>
    <dgm:cxn modelId="{93EE198C-286F-4172-91F0-89B41FB95439}" srcId="{C8864FDA-56C9-47C3-93C5-36C13A3782CA}" destId="{CE1C631E-0773-420C-9F33-C3E9D755CC25}" srcOrd="0" destOrd="0" parTransId="{A3A5AED2-33F9-4A30-BEAA-74029BD432FE}" sibTransId="{76B47616-B2E3-4A49-8836-6AF0B8A7CCAB}"/>
    <dgm:cxn modelId="{32E04E96-3A49-49AC-9069-9DC38D51F483}" type="presOf" srcId="{C8864FDA-56C9-47C3-93C5-36C13A3782CA}" destId="{6AEF0EB7-9C39-44E5-A01F-8A0DFFB93A2F}" srcOrd="0" destOrd="0" presId="urn:microsoft.com/office/officeart/2005/8/layout/process2"/>
    <dgm:cxn modelId="{45F6A97C-08FB-4B93-9384-28D4CCEC0CC0}" type="presOf" srcId="{01F8BFD3-D8AB-444C-995C-A51C6D8E612B}" destId="{65C223C2-8C71-4865-80D7-4F40F332829F}" srcOrd="0" destOrd="0" presId="urn:microsoft.com/office/officeart/2005/8/layout/process2"/>
    <dgm:cxn modelId="{942FA9DD-5049-48CA-AA75-9EEDCF7949B6}" srcId="{C8864FDA-56C9-47C3-93C5-36C13A3782CA}" destId="{D169CBF1-DE28-4D2D-A2D6-F27714D009F8}" srcOrd="1" destOrd="0" parTransId="{FCD8696D-C198-40A0-9CF1-4291E967A18A}" sibTransId="{56675778-1738-4C4F-A9A2-AD7FDE3F8FFC}"/>
    <dgm:cxn modelId="{931CE3B2-D257-4949-A1E1-DF1F0FA5749F}" srcId="{C8864FDA-56C9-47C3-93C5-36C13A3782CA}" destId="{EF6D1C4C-2E95-4644-8831-98E5F822D4CE}" srcOrd="3" destOrd="0" parTransId="{2334D5A8-F3C4-4599-A276-6595D20671B1}" sibTransId="{2B7F1CD5-0506-46CA-8A52-C391341AB90C}"/>
    <dgm:cxn modelId="{C86E3BF6-C20B-4169-B1EA-1B95036F9189}" type="presOf" srcId="{56675778-1738-4C4F-A9A2-AD7FDE3F8FFC}" destId="{31871A52-BF84-4970-8F5B-E8355902611C}" srcOrd="0" destOrd="0" presId="urn:microsoft.com/office/officeart/2005/8/layout/process2"/>
    <dgm:cxn modelId="{D8B6B54B-09EE-4AE3-97F1-8BCB2B2D5628}" type="presOf" srcId="{76B47616-B2E3-4A49-8836-6AF0B8A7CCAB}" destId="{99C8560A-D498-4E3A-B48D-1D255E3179A2}" srcOrd="0" destOrd="0" presId="urn:microsoft.com/office/officeart/2005/8/layout/process2"/>
    <dgm:cxn modelId="{1702A361-A8C4-4993-81BA-FC3A02D2EC06}" type="presOf" srcId="{56675778-1738-4C4F-A9A2-AD7FDE3F8FFC}" destId="{8714A432-D460-4637-8E67-F13CED5978D2}" srcOrd="1" destOrd="0" presId="urn:microsoft.com/office/officeart/2005/8/layout/process2"/>
    <dgm:cxn modelId="{F7A3742E-871E-4D4C-AFEF-3552B573D7B2}" type="presOf" srcId="{01F8BFD3-D8AB-444C-995C-A51C6D8E612B}" destId="{E282079C-FCAF-4D26-A65F-841694B74E30}" srcOrd="1" destOrd="0" presId="urn:microsoft.com/office/officeart/2005/8/layout/process2"/>
    <dgm:cxn modelId="{57F6C9FC-1FA0-4D7C-9AB0-91BEC6D3E0A1}" srcId="{C8864FDA-56C9-47C3-93C5-36C13A3782CA}" destId="{DB7EBD3B-7B2D-4CB4-B5B0-60D6DE9287EF}" srcOrd="2" destOrd="0" parTransId="{86884D38-5678-4363-B68D-37663D15A1AA}" sibTransId="{01F8BFD3-D8AB-444C-995C-A51C6D8E612B}"/>
    <dgm:cxn modelId="{6AA9DF87-258D-4DC9-A1CD-0F9E3399DD73}" type="presOf" srcId="{D169CBF1-DE28-4D2D-A2D6-F27714D009F8}" destId="{DFDD6484-4730-4B1D-8741-06A74E8E6D23}" srcOrd="0" destOrd="0" presId="urn:microsoft.com/office/officeart/2005/8/layout/process2"/>
    <dgm:cxn modelId="{08064B89-EEC5-421F-A74B-D4CBB527EE54}" type="presOf" srcId="{76B47616-B2E3-4A49-8836-6AF0B8A7CCAB}" destId="{76A13FB5-88DB-48AE-8BD6-61B5D4FD25A1}" srcOrd="1" destOrd="0" presId="urn:microsoft.com/office/officeart/2005/8/layout/process2"/>
    <dgm:cxn modelId="{1218EC01-D63F-4B6A-B5AD-53EA59544DEF}" type="presParOf" srcId="{6AEF0EB7-9C39-44E5-A01F-8A0DFFB93A2F}" destId="{23AA9C74-D1B9-4B53-A44B-1B87D27A6A82}" srcOrd="0" destOrd="0" presId="urn:microsoft.com/office/officeart/2005/8/layout/process2"/>
    <dgm:cxn modelId="{EDEB7311-51BE-4C57-A1E5-D2BDB7DD8CA8}" type="presParOf" srcId="{6AEF0EB7-9C39-44E5-A01F-8A0DFFB93A2F}" destId="{99C8560A-D498-4E3A-B48D-1D255E3179A2}" srcOrd="1" destOrd="0" presId="urn:microsoft.com/office/officeart/2005/8/layout/process2"/>
    <dgm:cxn modelId="{B6915208-FDD1-4CBB-A834-38C7E92138A2}" type="presParOf" srcId="{99C8560A-D498-4E3A-B48D-1D255E3179A2}" destId="{76A13FB5-88DB-48AE-8BD6-61B5D4FD25A1}" srcOrd="0" destOrd="0" presId="urn:microsoft.com/office/officeart/2005/8/layout/process2"/>
    <dgm:cxn modelId="{122D84C0-64F5-44FF-B877-B2FCE2FF4144}" type="presParOf" srcId="{6AEF0EB7-9C39-44E5-A01F-8A0DFFB93A2F}" destId="{DFDD6484-4730-4B1D-8741-06A74E8E6D23}" srcOrd="2" destOrd="0" presId="urn:microsoft.com/office/officeart/2005/8/layout/process2"/>
    <dgm:cxn modelId="{17419F8C-0023-4057-A82F-7325766355E0}" type="presParOf" srcId="{6AEF0EB7-9C39-44E5-A01F-8A0DFFB93A2F}" destId="{31871A52-BF84-4970-8F5B-E8355902611C}" srcOrd="3" destOrd="0" presId="urn:microsoft.com/office/officeart/2005/8/layout/process2"/>
    <dgm:cxn modelId="{64D7B1E0-A76B-4A4B-B768-230F11211CFD}" type="presParOf" srcId="{31871A52-BF84-4970-8F5B-E8355902611C}" destId="{8714A432-D460-4637-8E67-F13CED5978D2}" srcOrd="0" destOrd="0" presId="urn:microsoft.com/office/officeart/2005/8/layout/process2"/>
    <dgm:cxn modelId="{8DF1E52A-F8F0-428C-8884-007D54C8F7C4}" type="presParOf" srcId="{6AEF0EB7-9C39-44E5-A01F-8A0DFFB93A2F}" destId="{B5D7225D-C1C2-4BED-B1C2-D0E94FBB2911}" srcOrd="4" destOrd="0" presId="urn:microsoft.com/office/officeart/2005/8/layout/process2"/>
    <dgm:cxn modelId="{30D8A057-AA1A-4684-9F8F-16876FBCAE7D}" type="presParOf" srcId="{6AEF0EB7-9C39-44E5-A01F-8A0DFFB93A2F}" destId="{65C223C2-8C71-4865-80D7-4F40F332829F}" srcOrd="5" destOrd="0" presId="urn:microsoft.com/office/officeart/2005/8/layout/process2"/>
    <dgm:cxn modelId="{38BF6814-0736-42C8-AAA3-6C659E6EF185}" type="presParOf" srcId="{65C223C2-8C71-4865-80D7-4F40F332829F}" destId="{E282079C-FCAF-4D26-A65F-841694B74E30}" srcOrd="0" destOrd="0" presId="urn:microsoft.com/office/officeart/2005/8/layout/process2"/>
    <dgm:cxn modelId="{19136293-C031-424B-8503-6E1F40CF83C3}" type="presParOf" srcId="{6AEF0EB7-9C39-44E5-A01F-8A0DFFB93A2F}" destId="{B5E0F993-A62B-418A-B2F6-D6B0362E463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864FDA-56C9-47C3-93C5-36C13A3782C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E1C631E-0773-420C-9F33-C3E9D755CC25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cs typeface="B Titr" pitchFamily="2" charset="-78"/>
            </a:rPr>
            <a:t>نيروگاه</a:t>
          </a:r>
          <a:endParaRPr lang="en-US" dirty="0">
            <a:cs typeface="B Titr" pitchFamily="2" charset="-78"/>
          </a:endParaRPr>
        </a:p>
      </dgm:t>
    </dgm:pt>
    <dgm:pt modelId="{A3A5AED2-33F9-4A30-BEAA-74029BD432FE}" type="parTrans" cxnId="{93EE198C-286F-4172-91F0-89B41FB95439}">
      <dgm:prSet/>
      <dgm:spPr/>
      <dgm:t>
        <a:bodyPr/>
        <a:lstStyle/>
        <a:p>
          <a:endParaRPr lang="en-US"/>
        </a:p>
      </dgm:t>
    </dgm:pt>
    <dgm:pt modelId="{76B47616-B2E3-4A49-8836-6AF0B8A7CCAB}" type="sibTrans" cxnId="{93EE198C-286F-4172-91F0-89B41FB95439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D169CBF1-DE28-4D2D-A2D6-F27714D009F8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err="1" smtClean="0">
              <a:cs typeface="B Titr" pitchFamily="2" charset="-78"/>
            </a:rPr>
            <a:t>عمده‌فروش</a:t>
          </a:r>
          <a:r>
            <a:rPr lang="fa-IR" dirty="0" smtClean="0">
              <a:cs typeface="B Titr" pitchFamily="2" charset="-78"/>
            </a:rPr>
            <a:t>/</a:t>
          </a:r>
          <a:r>
            <a:rPr lang="fa-IR" dirty="0" err="1" smtClean="0">
              <a:cs typeface="B Titr" pitchFamily="2" charset="-78"/>
            </a:rPr>
            <a:t>انتقال</a:t>
          </a:r>
          <a:r>
            <a:rPr lang="fa-IR" dirty="0" err="1" smtClean="0">
              <a:latin typeface="Arial"/>
              <a:cs typeface="Arial"/>
            </a:rPr>
            <a:t>‌</a:t>
          </a:r>
          <a:r>
            <a:rPr lang="fa-IR" dirty="0" err="1" smtClean="0">
              <a:cs typeface="B Titr" pitchFamily="2" charset="-78"/>
            </a:rPr>
            <a:t>دهنده</a:t>
          </a:r>
          <a:endParaRPr lang="en-US" dirty="0">
            <a:cs typeface="B Titr" pitchFamily="2" charset="-78"/>
          </a:endParaRPr>
        </a:p>
      </dgm:t>
    </dgm:pt>
    <dgm:pt modelId="{FCD8696D-C198-40A0-9CF1-4291E967A18A}" type="parTrans" cxnId="{942FA9DD-5049-48CA-AA75-9EEDCF7949B6}">
      <dgm:prSet/>
      <dgm:spPr/>
      <dgm:t>
        <a:bodyPr/>
        <a:lstStyle/>
        <a:p>
          <a:endParaRPr lang="en-US"/>
        </a:p>
      </dgm:t>
    </dgm:pt>
    <dgm:pt modelId="{56675778-1738-4C4F-A9A2-AD7FDE3F8FFC}" type="sibTrans" cxnId="{942FA9DD-5049-48CA-AA75-9EEDCF7949B6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DB7EBD3B-7B2D-4CB4-B5B0-60D6DE9287EF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cs typeface="B Titr" pitchFamily="2" charset="-78"/>
            </a:rPr>
            <a:t>شرکت </a:t>
          </a:r>
          <a:r>
            <a:rPr lang="fa-IR" dirty="0" err="1" smtClean="0">
              <a:cs typeface="B Titr" pitchFamily="2" charset="-78"/>
            </a:rPr>
            <a:t>توزيع</a:t>
          </a:r>
          <a:endParaRPr lang="en-US" dirty="0">
            <a:cs typeface="B Titr" pitchFamily="2" charset="-78"/>
          </a:endParaRPr>
        </a:p>
      </dgm:t>
    </dgm:pt>
    <dgm:pt modelId="{86884D38-5678-4363-B68D-37663D15A1AA}" type="parTrans" cxnId="{57F6C9FC-1FA0-4D7C-9AB0-91BEC6D3E0A1}">
      <dgm:prSet/>
      <dgm:spPr/>
      <dgm:t>
        <a:bodyPr/>
        <a:lstStyle/>
        <a:p>
          <a:endParaRPr lang="en-US"/>
        </a:p>
      </dgm:t>
    </dgm:pt>
    <dgm:pt modelId="{01F8BFD3-D8AB-444C-995C-A51C6D8E612B}" type="sibTrans" cxnId="{57F6C9FC-1FA0-4D7C-9AB0-91BEC6D3E0A1}">
      <dgm:prSet/>
      <dgm:spPr>
        <a:noFill/>
      </dgm:spPr>
      <dgm:t>
        <a:bodyPr/>
        <a:lstStyle/>
        <a:p>
          <a:endParaRPr lang="en-US"/>
        </a:p>
      </dgm:t>
    </dgm:pt>
    <dgm:pt modelId="{EF6D1C4C-2E95-4644-8831-98E5F822D4CE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a-IR" dirty="0" smtClean="0">
              <a:cs typeface="B Titr" pitchFamily="2" charset="-78"/>
            </a:rPr>
            <a:t>مشتريان</a:t>
          </a:r>
          <a:endParaRPr lang="en-US" dirty="0">
            <a:cs typeface="B Titr" pitchFamily="2" charset="-78"/>
          </a:endParaRPr>
        </a:p>
      </dgm:t>
    </dgm:pt>
    <dgm:pt modelId="{2334D5A8-F3C4-4599-A276-6595D20671B1}" type="parTrans" cxnId="{931CE3B2-D257-4949-A1E1-DF1F0FA5749F}">
      <dgm:prSet/>
      <dgm:spPr/>
      <dgm:t>
        <a:bodyPr/>
        <a:lstStyle/>
        <a:p>
          <a:endParaRPr lang="en-US"/>
        </a:p>
      </dgm:t>
    </dgm:pt>
    <dgm:pt modelId="{2B7F1CD5-0506-46CA-8A52-C391341AB90C}" type="sibTrans" cxnId="{931CE3B2-D257-4949-A1E1-DF1F0FA5749F}">
      <dgm:prSet/>
      <dgm:spPr/>
      <dgm:t>
        <a:bodyPr/>
        <a:lstStyle/>
        <a:p>
          <a:endParaRPr lang="en-US"/>
        </a:p>
      </dgm:t>
    </dgm:pt>
    <dgm:pt modelId="{6AEF0EB7-9C39-44E5-A01F-8A0DFFB93A2F}" type="pres">
      <dgm:prSet presAssocID="{C8864FDA-56C9-47C3-93C5-36C13A3782CA}" presName="linearFlow" presStyleCnt="0">
        <dgm:presLayoutVars>
          <dgm:resizeHandles val="exact"/>
        </dgm:presLayoutVars>
      </dgm:prSet>
      <dgm:spPr/>
    </dgm:pt>
    <dgm:pt modelId="{23AA9C74-D1B9-4B53-A44B-1B87D27A6A82}" type="pres">
      <dgm:prSet presAssocID="{CE1C631E-0773-420C-9F33-C3E9D755CC2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8560A-D498-4E3A-B48D-1D255E3179A2}" type="pres">
      <dgm:prSet presAssocID="{76B47616-B2E3-4A49-8836-6AF0B8A7CCAB}" presName="sibTrans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76A13FB5-88DB-48AE-8BD6-61B5D4FD25A1}" type="pres">
      <dgm:prSet presAssocID="{76B47616-B2E3-4A49-8836-6AF0B8A7CCAB}" presName="connectorText" presStyleLbl="sibTrans2D1" presStyleIdx="0" presStyleCnt="3"/>
      <dgm:spPr/>
      <dgm:t>
        <a:bodyPr/>
        <a:lstStyle/>
        <a:p>
          <a:pPr rtl="1"/>
          <a:endParaRPr lang="fa-IR"/>
        </a:p>
      </dgm:t>
    </dgm:pt>
    <dgm:pt modelId="{DFDD6484-4730-4B1D-8741-06A74E8E6D23}" type="pres">
      <dgm:prSet presAssocID="{D169CBF1-DE28-4D2D-A2D6-F27714D009F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71A52-BF84-4970-8F5B-E8355902611C}" type="pres">
      <dgm:prSet presAssocID="{56675778-1738-4C4F-A9A2-AD7FDE3F8FFC}" presName="sibTrans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8714A432-D460-4637-8E67-F13CED5978D2}" type="pres">
      <dgm:prSet presAssocID="{56675778-1738-4C4F-A9A2-AD7FDE3F8FFC}" presName="connectorText" presStyleLbl="sibTrans2D1" presStyleIdx="1" presStyleCnt="3"/>
      <dgm:spPr/>
      <dgm:t>
        <a:bodyPr/>
        <a:lstStyle/>
        <a:p>
          <a:pPr rtl="1"/>
          <a:endParaRPr lang="fa-IR"/>
        </a:p>
      </dgm:t>
    </dgm:pt>
    <dgm:pt modelId="{B5D7225D-C1C2-4BED-B1C2-D0E94FBB2911}" type="pres">
      <dgm:prSet presAssocID="{DB7EBD3B-7B2D-4CB4-B5B0-60D6DE9287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5C223C2-8C71-4865-80D7-4F40F332829F}" type="pres">
      <dgm:prSet presAssocID="{01F8BFD3-D8AB-444C-995C-A51C6D8E612B}" presName="sibTrans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E282079C-FCAF-4D26-A65F-841694B74E30}" type="pres">
      <dgm:prSet presAssocID="{01F8BFD3-D8AB-444C-995C-A51C6D8E612B}" presName="connectorText" presStyleLbl="sibTrans2D1" presStyleIdx="2" presStyleCnt="3"/>
      <dgm:spPr/>
      <dgm:t>
        <a:bodyPr/>
        <a:lstStyle/>
        <a:p>
          <a:pPr rtl="1"/>
          <a:endParaRPr lang="fa-IR"/>
        </a:p>
      </dgm:t>
    </dgm:pt>
    <dgm:pt modelId="{B5E0F993-A62B-418A-B2F6-D6B0362E463E}" type="pres">
      <dgm:prSet presAssocID="{EF6D1C4C-2E95-4644-8831-98E5F822D4C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A850008-45BC-4709-ABE1-96DE1C2E9BC8}" type="presOf" srcId="{56675778-1738-4C4F-A9A2-AD7FDE3F8FFC}" destId="{31871A52-BF84-4970-8F5B-E8355902611C}" srcOrd="0" destOrd="0" presId="urn:microsoft.com/office/officeart/2005/8/layout/process2"/>
    <dgm:cxn modelId="{CF43CDFC-9119-4D92-8FD8-ECAC10D0A89B}" type="presOf" srcId="{76B47616-B2E3-4A49-8836-6AF0B8A7CCAB}" destId="{99C8560A-D498-4E3A-B48D-1D255E3179A2}" srcOrd="0" destOrd="0" presId="urn:microsoft.com/office/officeart/2005/8/layout/process2"/>
    <dgm:cxn modelId="{942FA9DD-5049-48CA-AA75-9EEDCF7949B6}" srcId="{C8864FDA-56C9-47C3-93C5-36C13A3782CA}" destId="{D169CBF1-DE28-4D2D-A2D6-F27714D009F8}" srcOrd="1" destOrd="0" parTransId="{FCD8696D-C198-40A0-9CF1-4291E967A18A}" sibTransId="{56675778-1738-4C4F-A9A2-AD7FDE3F8FFC}"/>
    <dgm:cxn modelId="{CF0339AC-89E5-4693-97AF-C37BF058DF92}" type="presOf" srcId="{EF6D1C4C-2E95-4644-8831-98E5F822D4CE}" destId="{B5E0F993-A62B-418A-B2F6-D6B0362E463E}" srcOrd="0" destOrd="0" presId="urn:microsoft.com/office/officeart/2005/8/layout/process2"/>
    <dgm:cxn modelId="{913F96B8-4B3B-41D4-9665-5C157D74723A}" type="presOf" srcId="{CE1C631E-0773-420C-9F33-C3E9D755CC25}" destId="{23AA9C74-D1B9-4B53-A44B-1B87D27A6A82}" srcOrd="0" destOrd="0" presId="urn:microsoft.com/office/officeart/2005/8/layout/process2"/>
    <dgm:cxn modelId="{57F6C9FC-1FA0-4D7C-9AB0-91BEC6D3E0A1}" srcId="{C8864FDA-56C9-47C3-93C5-36C13A3782CA}" destId="{DB7EBD3B-7B2D-4CB4-B5B0-60D6DE9287EF}" srcOrd="2" destOrd="0" parTransId="{86884D38-5678-4363-B68D-37663D15A1AA}" sibTransId="{01F8BFD3-D8AB-444C-995C-A51C6D8E612B}"/>
    <dgm:cxn modelId="{83A809BD-A690-442F-AD43-FD63791152E9}" type="presOf" srcId="{01F8BFD3-D8AB-444C-995C-A51C6D8E612B}" destId="{65C223C2-8C71-4865-80D7-4F40F332829F}" srcOrd="0" destOrd="0" presId="urn:microsoft.com/office/officeart/2005/8/layout/process2"/>
    <dgm:cxn modelId="{3350082F-5FEC-4F86-84E0-67DFE9380A77}" type="presOf" srcId="{01F8BFD3-D8AB-444C-995C-A51C6D8E612B}" destId="{E282079C-FCAF-4D26-A65F-841694B74E30}" srcOrd="1" destOrd="0" presId="urn:microsoft.com/office/officeart/2005/8/layout/process2"/>
    <dgm:cxn modelId="{B63B1501-3213-45BA-B038-4BCFB56763F0}" type="presOf" srcId="{DB7EBD3B-7B2D-4CB4-B5B0-60D6DE9287EF}" destId="{B5D7225D-C1C2-4BED-B1C2-D0E94FBB2911}" srcOrd="0" destOrd="0" presId="urn:microsoft.com/office/officeart/2005/8/layout/process2"/>
    <dgm:cxn modelId="{3A59F94D-C96C-4548-AC17-FFAD51229E25}" type="presOf" srcId="{C8864FDA-56C9-47C3-93C5-36C13A3782CA}" destId="{6AEF0EB7-9C39-44E5-A01F-8A0DFFB93A2F}" srcOrd="0" destOrd="0" presId="urn:microsoft.com/office/officeart/2005/8/layout/process2"/>
    <dgm:cxn modelId="{EB827C32-310F-46A1-A12C-1E51B54181C1}" type="presOf" srcId="{76B47616-B2E3-4A49-8836-6AF0B8A7CCAB}" destId="{76A13FB5-88DB-48AE-8BD6-61B5D4FD25A1}" srcOrd="1" destOrd="0" presId="urn:microsoft.com/office/officeart/2005/8/layout/process2"/>
    <dgm:cxn modelId="{931CE3B2-D257-4949-A1E1-DF1F0FA5749F}" srcId="{C8864FDA-56C9-47C3-93C5-36C13A3782CA}" destId="{EF6D1C4C-2E95-4644-8831-98E5F822D4CE}" srcOrd="3" destOrd="0" parTransId="{2334D5A8-F3C4-4599-A276-6595D20671B1}" sibTransId="{2B7F1CD5-0506-46CA-8A52-C391341AB90C}"/>
    <dgm:cxn modelId="{93EE198C-286F-4172-91F0-89B41FB95439}" srcId="{C8864FDA-56C9-47C3-93C5-36C13A3782CA}" destId="{CE1C631E-0773-420C-9F33-C3E9D755CC25}" srcOrd="0" destOrd="0" parTransId="{A3A5AED2-33F9-4A30-BEAA-74029BD432FE}" sibTransId="{76B47616-B2E3-4A49-8836-6AF0B8A7CCAB}"/>
    <dgm:cxn modelId="{E275C93D-E39E-4A84-B963-7DB87C47305D}" type="presOf" srcId="{D169CBF1-DE28-4D2D-A2D6-F27714D009F8}" destId="{DFDD6484-4730-4B1D-8741-06A74E8E6D23}" srcOrd="0" destOrd="0" presId="urn:microsoft.com/office/officeart/2005/8/layout/process2"/>
    <dgm:cxn modelId="{30EF0C8A-2690-40A5-B05B-40D9BD87C4E0}" type="presOf" srcId="{56675778-1738-4C4F-A9A2-AD7FDE3F8FFC}" destId="{8714A432-D460-4637-8E67-F13CED5978D2}" srcOrd="1" destOrd="0" presId="urn:microsoft.com/office/officeart/2005/8/layout/process2"/>
    <dgm:cxn modelId="{F384A2F9-FA1C-4835-8B11-EF6EE0164F25}" type="presParOf" srcId="{6AEF0EB7-9C39-44E5-A01F-8A0DFFB93A2F}" destId="{23AA9C74-D1B9-4B53-A44B-1B87D27A6A82}" srcOrd="0" destOrd="0" presId="urn:microsoft.com/office/officeart/2005/8/layout/process2"/>
    <dgm:cxn modelId="{FC99FA63-671D-459C-B871-7863A3B92AE6}" type="presParOf" srcId="{6AEF0EB7-9C39-44E5-A01F-8A0DFFB93A2F}" destId="{99C8560A-D498-4E3A-B48D-1D255E3179A2}" srcOrd="1" destOrd="0" presId="urn:microsoft.com/office/officeart/2005/8/layout/process2"/>
    <dgm:cxn modelId="{6C901422-B3F6-4805-B96C-272C74D7BA4C}" type="presParOf" srcId="{99C8560A-D498-4E3A-B48D-1D255E3179A2}" destId="{76A13FB5-88DB-48AE-8BD6-61B5D4FD25A1}" srcOrd="0" destOrd="0" presId="urn:microsoft.com/office/officeart/2005/8/layout/process2"/>
    <dgm:cxn modelId="{858E41EE-C4AD-49DE-B3D8-618CC0EAC9EE}" type="presParOf" srcId="{6AEF0EB7-9C39-44E5-A01F-8A0DFFB93A2F}" destId="{DFDD6484-4730-4B1D-8741-06A74E8E6D23}" srcOrd="2" destOrd="0" presId="urn:microsoft.com/office/officeart/2005/8/layout/process2"/>
    <dgm:cxn modelId="{0D5961A5-A788-4A7B-BE48-A5C626C92A2F}" type="presParOf" srcId="{6AEF0EB7-9C39-44E5-A01F-8A0DFFB93A2F}" destId="{31871A52-BF84-4970-8F5B-E8355902611C}" srcOrd="3" destOrd="0" presId="urn:microsoft.com/office/officeart/2005/8/layout/process2"/>
    <dgm:cxn modelId="{DB6BC125-7E94-4840-856A-33691646E9AE}" type="presParOf" srcId="{31871A52-BF84-4970-8F5B-E8355902611C}" destId="{8714A432-D460-4637-8E67-F13CED5978D2}" srcOrd="0" destOrd="0" presId="urn:microsoft.com/office/officeart/2005/8/layout/process2"/>
    <dgm:cxn modelId="{1B38004A-9C2F-48B7-8324-061184C365EC}" type="presParOf" srcId="{6AEF0EB7-9C39-44E5-A01F-8A0DFFB93A2F}" destId="{B5D7225D-C1C2-4BED-B1C2-D0E94FBB2911}" srcOrd="4" destOrd="0" presId="urn:microsoft.com/office/officeart/2005/8/layout/process2"/>
    <dgm:cxn modelId="{E26824FE-50D9-4457-A5B7-3F06707E7953}" type="presParOf" srcId="{6AEF0EB7-9C39-44E5-A01F-8A0DFFB93A2F}" destId="{65C223C2-8C71-4865-80D7-4F40F332829F}" srcOrd="5" destOrd="0" presId="urn:microsoft.com/office/officeart/2005/8/layout/process2"/>
    <dgm:cxn modelId="{891B4601-4E50-47E6-81F1-376389291288}" type="presParOf" srcId="{65C223C2-8C71-4865-80D7-4F40F332829F}" destId="{E282079C-FCAF-4D26-A65F-841694B74E30}" srcOrd="0" destOrd="0" presId="urn:microsoft.com/office/officeart/2005/8/layout/process2"/>
    <dgm:cxn modelId="{D6560FA0-FBEA-48A8-9597-33C2C2F1D243}" type="presParOf" srcId="{6AEF0EB7-9C39-44E5-A01F-8A0DFFB93A2F}" destId="{B5E0F993-A62B-418A-B2F6-D6B0362E463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A9C74-D1B9-4B53-A44B-1B87D27A6A82}">
      <dsp:nvSpPr>
        <dsp:cNvPr id="0" name=""/>
        <dsp:cNvSpPr/>
      </dsp:nvSpPr>
      <dsp:spPr>
        <a:xfrm>
          <a:off x="382915" y="2044"/>
          <a:ext cx="2205969" cy="760679"/>
        </a:xfrm>
        <a:prstGeom prst="roundRect">
          <a:avLst>
            <a:gd name="adj" fmla="val 10000"/>
          </a:avLst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نيروگاه</a:t>
          </a:r>
          <a:endParaRPr lang="en-US" sz="1800" kern="1200" dirty="0">
            <a:cs typeface="B Titr" pitchFamily="2" charset="-78"/>
          </a:endParaRPr>
        </a:p>
      </dsp:txBody>
      <dsp:txXfrm>
        <a:off x="405195" y="24324"/>
        <a:ext cx="2161409" cy="716119"/>
      </dsp:txXfrm>
    </dsp:sp>
    <dsp:sp modelId="{99C8560A-D498-4E3A-B48D-1D255E3179A2}">
      <dsp:nvSpPr>
        <dsp:cNvPr id="0" name=""/>
        <dsp:cNvSpPr/>
      </dsp:nvSpPr>
      <dsp:spPr>
        <a:xfrm rot="5400000">
          <a:off x="1343272" y="781740"/>
          <a:ext cx="285254" cy="34230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solidFill>
              <a:schemeClr val="tx1"/>
            </a:solidFill>
          </a:endParaRPr>
        </a:p>
      </dsp:txBody>
      <dsp:txXfrm rot="-5400000">
        <a:off x="1383208" y="810265"/>
        <a:ext cx="205383" cy="199678"/>
      </dsp:txXfrm>
    </dsp:sp>
    <dsp:sp modelId="{DFDD6484-4730-4B1D-8741-06A74E8E6D23}">
      <dsp:nvSpPr>
        <dsp:cNvPr id="0" name=""/>
        <dsp:cNvSpPr/>
      </dsp:nvSpPr>
      <dsp:spPr>
        <a:xfrm>
          <a:off x="382915" y="1143063"/>
          <a:ext cx="2205969" cy="760679"/>
        </a:xfrm>
        <a:prstGeom prst="roundRect">
          <a:avLst>
            <a:gd name="adj" fmla="val 10000"/>
          </a:avLst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err="1" smtClean="0">
              <a:cs typeface="B Titr" pitchFamily="2" charset="-78"/>
            </a:rPr>
            <a:t>عمده‌فروش</a:t>
          </a:r>
          <a:r>
            <a:rPr lang="fa-IR" sz="1800" kern="1200" dirty="0" smtClean="0">
              <a:cs typeface="B Titr" pitchFamily="2" charset="-78"/>
            </a:rPr>
            <a:t>/</a:t>
          </a:r>
          <a:r>
            <a:rPr lang="fa-IR" sz="1800" kern="1200" dirty="0" err="1" smtClean="0">
              <a:cs typeface="B Titr" pitchFamily="2" charset="-78"/>
            </a:rPr>
            <a:t>انتقال</a:t>
          </a:r>
          <a:r>
            <a:rPr lang="fa-IR" sz="1800" kern="1200" dirty="0" err="1" smtClean="0">
              <a:latin typeface="Arial"/>
              <a:cs typeface="Arial"/>
            </a:rPr>
            <a:t>‌</a:t>
          </a:r>
          <a:r>
            <a:rPr lang="fa-IR" sz="1800" kern="1200" dirty="0" err="1" smtClean="0">
              <a:cs typeface="B Titr" pitchFamily="2" charset="-78"/>
            </a:rPr>
            <a:t>دهنده</a:t>
          </a:r>
          <a:endParaRPr lang="en-US" sz="1800" kern="1200" dirty="0">
            <a:cs typeface="B Titr" pitchFamily="2" charset="-78"/>
          </a:endParaRPr>
        </a:p>
      </dsp:txBody>
      <dsp:txXfrm>
        <a:off x="405195" y="1165343"/>
        <a:ext cx="2161409" cy="716119"/>
      </dsp:txXfrm>
    </dsp:sp>
    <dsp:sp modelId="{31871A52-BF84-4970-8F5B-E8355902611C}">
      <dsp:nvSpPr>
        <dsp:cNvPr id="0" name=""/>
        <dsp:cNvSpPr/>
      </dsp:nvSpPr>
      <dsp:spPr>
        <a:xfrm rot="5400000">
          <a:off x="1343272" y="1922759"/>
          <a:ext cx="285254" cy="34230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383208" y="1951284"/>
        <a:ext cx="205383" cy="199678"/>
      </dsp:txXfrm>
    </dsp:sp>
    <dsp:sp modelId="{B5D7225D-C1C2-4BED-B1C2-D0E94FBB2911}">
      <dsp:nvSpPr>
        <dsp:cNvPr id="0" name=""/>
        <dsp:cNvSpPr/>
      </dsp:nvSpPr>
      <dsp:spPr>
        <a:xfrm>
          <a:off x="382915" y="2284082"/>
          <a:ext cx="2205969" cy="760679"/>
        </a:xfrm>
        <a:prstGeom prst="roundRect">
          <a:avLst>
            <a:gd name="adj" fmla="val 10000"/>
          </a:avLst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شرکت </a:t>
          </a:r>
          <a:r>
            <a:rPr lang="fa-IR" sz="1800" kern="1200" dirty="0" err="1" smtClean="0">
              <a:cs typeface="B Titr" pitchFamily="2" charset="-78"/>
            </a:rPr>
            <a:t>توزيع</a:t>
          </a:r>
          <a:endParaRPr lang="en-US" sz="1800" kern="1200" dirty="0">
            <a:cs typeface="B Titr" pitchFamily="2" charset="-78"/>
          </a:endParaRPr>
        </a:p>
      </dsp:txBody>
      <dsp:txXfrm>
        <a:off x="405195" y="2306362"/>
        <a:ext cx="2161409" cy="716119"/>
      </dsp:txXfrm>
    </dsp:sp>
    <dsp:sp modelId="{65C223C2-8C71-4865-80D7-4F40F332829F}">
      <dsp:nvSpPr>
        <dsp:cNvPr id="0" name=""/>
        <dsp:cNvSpPr/>
      </dsp:nvSpPr>
      <dsp:spPr>
        <a:xfrm rot="5400000">
          <a:off x="1343272" y="3063778"/>
          <a:ext cx="285254" cy="34230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383208" y="3092303"/>
        <a:ext cx="205383" cy="199678"/>
      </dsp:txXfrm>
    </dsp:sp>
    <dsp:sp modelId="{B5E0F993-A62B-418A-B2F6-D6B0362E463E}">
      <dsp:nvSpPr>
        <dsp:cNvPr id="0" name=""/>
        <dsp:cNvSpPr/>
      </dsp:nvSpPr>
      <dsp:spPr>
        <a:xfrm>
          <a:off x="382915" y="3425101"/>
          <a:ext cx="2205969" cy="760679"/>
        </a:xfrm>
        <a:prstGeom prst="roundRect">
          <a:avLst>
            <a:gd name="adj" fmla="val 10000"/>
          </a:avLst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مشتريان</a:t>
          </a:r>
          <a:endParaRPr lang="en-US" sz="1800" kern="1200" dirty="0">
            <a:cs typeface="B Titr" pitchFamily="2" charset="-78"/>
          </a:endParaRPr>
        </a:p>
      </dsp:txBody>
      <dsp:txXfrm>
        <a:off x="405195" y="3447381"/>
        <a:ext cx="2161409" cy="716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A9C74-D1B9-4B53-A44B-1B87D27A6A82}">
      <dsp:nvSpPr>
        <dsp:cNvPr id="0" name=""/>
        <dsp:cNvSpPr/>
      </dsp:nvSpPr>
      <dsp:spPr>
        <a:xfrm>
          <a:off x="382915" y="2044"/>
          <a:ext cx="2205969" cy="760679"/>
        </a:xfrm>
        <a:prstGeom prst="roundRect">
          <a:avLst>
            <a:gd name="adj" fmla="val 10000"/>
          </a:avLst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نيروگاه</a:t>
          </a:r>
          <a:endParaRPr lang="en-US" sz="1800" kern="1200" dirty="0">
            <a:cs typeface="B Titr" pitchFamily="2" charset="-78"/>
          </a:endParaRPr>
        </a:p>
      </dsp:txBody>
      <dsp:txXfrm>
        <a:off x="405195" y="24324"/>
        <a:ext cx="2161409" cy="716119"/>
      </dsp:txXfrm>
    </dsp:sp>
    <dsp:sp modelId="{99C8560A-D498-4E3A-B48D-1D255E3179A2}">
      <dsp:nvSpPr>
        <dsp:cNvPr id="0" name=""/>
        <dsp:cNvSpPr/>
      </dsp:nvSpPr>
      <dsp:spPr>
        <a:xfrm rot="5400000">
          <a:off x="1343272" y="781740"/>
          <a:ext cx="285254" cy="34230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383208" y="810265"/>
        <a:ext cx="205383" cy="199678"/>
      </dsp:txXfrm>
    </dsp:sp>
    <dsp:sp modelId="{DFDD6484-4730-4B1D-8741-06A74E8E6D23}">
      <dsp:nvSpPr>
        <dsp:cNvPr id="0" name=""/>
        <dsp:cNvSpPr/>
      </dsp:nvSpPr>
      <dsp:spPr>
        <a:xfrm>
          <a:off x="382915" y="1143063"/>
          <a:ext cx="2205969" cy="760679"/>
        </a:xfrm>
        <a:prstGeom prst="roundRect">
          <a:avLst>
            <a:gd name="adj" fmla="val 10000"/>
          </a:avLst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err="1" smtClean="0">
              <a:cs typeface="B Titr" pitchFamily="2" charset="-78"/>
            </a:rPr>
            <a:t>عمده‌فروش</a:t>
          </a:r>
          <a:r>
            <a:rPr lang="fa-IR" sz="1800" kern="1200" dirty="0" smtClean="0">
              <a:cs typeface="B Titr" pitchFamily="2" charset="-78"/>
            </a:rPr>
            <a:t>/</a:t>
          </a:r>
          <a:r>
            <a:rPr lang="fa-IR" sz="1800" kern="1200" dirty="0" err="1" smtClean="0">
              <a:cs typeface="B Titr" pitchFamily="2" charset="-78"/>
            </a:rPr>
            <a:t>انتقال</a:t>
          </a:r>
          <a:r>
            <a:rPr lang="fa-IR" sz="1800" kern="1200" dirty="0" err="1" smtClean="0">
              <a:latin typeface="Arial"/>
              <a:cs typeface="Arial"/>
            </a:rPr>
            <a:t>‌</a:t>
          </a:r>
          <a:r>
            <a:rPr lang="fa-IR" sz="1800" kern="1200" dirty="0" err="1" smtClean="0">
              <a:cs typeface="B Titr" pitchFamily="2" charset="-78"/>
            </a:rPr>
            <a:t>دهنده</a:t>
          </a:r>
          <a:endParaRPr lang="en-US" sz="1800" kern="1200" dirty="0">
            <a:cs typeface="B Titr" pitchFamily="2" charset="-78"/>
          </a:endParaRPr>
        </a:p>
      </dsp:txBody>
      <dsp:txXfrm>
        <a:off x="405195" y="1165343"/>
        <a:ext cx="2161409" cy="716119"/>
      </dsp:txXfrm>
    </dsp:sp>
    <dsp:sp modelId="{31871A52-BF84-4970-8F5B-E8355902611C}">
      <dsp:nvSpPr>
        <dsp:cNvPr id="0" name=""/>
        <dsp:cNvSpPr/>
      </dsp:nvSpPr>
      <dsp:spPr>
        <a:xfrm rot="5400000">
          <a:off x="1343272" y="1922759"/>
          <a:ext cx="285254" cy="34230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383208" y="1951284"/>
        <a:ext cx="205383" cy="199678"/>
      </dsp:txXfrm>
    </dsp:sp>
    <dsp:sp modelId="{B5D7225D-C1C2-4BED-B1C2-D0E94FBB2911}">
      <dsp:nvSpPr>
        <dsp:cNvPr id="0" name=""/>
        <dsp:cNvSpPr/>
      </dsp:nvSpPr>
      <dsp:spPr>
        <a:xfrm>
          <a:off x="382915" y="2284082"/>
          <a:ext cx="2205969" cy="760679"/>
        </a:xfrm>
        <a:prstGeom prst="roundRect">
          <a:avLst>
            <a:gd name="adj" fmla="val 10000"/>
          </a:avLst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شرکت </a:t>
          </a:r>
          <a:r>
            <a:rPr lang="fa-IR" sz="1800" kern="1200" dirty="0" err="1" smtClean="0">
              <a:cs typeface="B Titr" pitchFamily="2" charset="-78"/>
            </a:rPr>
            <a:t>توزيع</a:t>
          </a:r>
          <a:endParaRPr lang="en-US" sz="1800" kern="1200" dirty="0">
            <a:cs typeface="B Titr" pitchFamily="2" charset="-78"/>
          </a:endParaRPr>
        </a:p>
      </dsp:txBody>
      <dsp:txXfrm>
        <a:off x="405195" y="2306362"/>
        <a:ext cx="2161409" cy="716119"/>
      </dsp:txXfrm>
    </dsp:sp>
    <dsp:sp modelId="{65C223C2-8C71-4865-80D7-4F40F332829F}">
      <dsp:nvSpPr>
        <dsp:cNvPr id="0" name=""/>
        <dsp:cNvSpPr/>
      </dsp:nvSpPr>
      <dsp:spPr>
        <a:xfrm rot="5400000">
          <a:off x="1343272" y="3063778"/>
          <a:ext cx="285254" cy="34230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-5400000">
        <a:off x="1383208" y="3092303"/>
        <a:ext cx="205383" cy="199678"/>
      </dsp:txXfrm>
    </dsp:sp>
    <dsp:sp modelId="{B5E0F993-A62B-418A-B2F6-D6B0362E463E}">
      <dsp:nvSpPr>
        <dsp:cNvPr id="0" name=""/>
        <dsp:cNvSpPr/>
      </dsp:nvSpPr>
      <dsp:spPr>
        <a:xfrm>
          <a:off x="382915" y="3425101"/>
          <a:ext cx="2205969" cy="760679"/>
        </a:xfrm>
        <a:prstGeom prst="roundRect">
          <a:avLst>
            <a:gd name="adj" fmla="val 10000"/>
          </a:avLst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Titr" pitchFamily="2" charset="-78"/>
            </a:rPr>
            <a:t>مشتريان</a:t>
          </a:r>
          <a:endParaRPr lang="en-US" sz="1800" kern="1200" dirty="0">
            <a:cs typeface="B Titr" pitchFamily="2" charset="-78"/>
          </a:endParaRPr>
        </a:p>
      </dsp:txBody>
      <dsp:txXfrm>
        <a:off x="405195" y="3447381"/>
        <a:ext cx="2161409" cy="716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7A3FE-28E8-4FA5-A9E1-47A91AFDF686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9257E-249B-4408-83C3-1F7FE5087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5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196083-1F86-459E-BA98-1A56746C0E7D}" type="datetimeFigureOut">
              <a:rPr lang="fa-IR" smtClean="0"/>
              <a:pPr/>
              <a:t>01/05/1434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946E9D-8DDD-4F7B-AC98-5D185A215068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212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14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33400" y="61722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b="1" dirty="0" smtClean="0"/>
              <a:t>حسین</a:t>
            </a:r>
            <a:r>
              <a:rPr lang="fa-IR" sz="1400" b="1" baseline="0" dirty="0" smtClean="0"/>
              <a:t> عبده تبریزی</a:t>
            </a:r>
            <a:endParaRPr lang="en-US" sz="1400" b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11/18/2012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B Bardiya" pitchFamily="2" charset="-78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/>
              <a:t>بسم الله الرحمن الرحیم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/>
              <a:t>نقاط قوت، نقاط ضعف، فرصت‌ها و تهدیدها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0" y="381000"/>
          <a:ext cx="4151026" cy="4876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48264"/>
                <a:gridCol w="3402762"/>
              </a:tblGrid>
              <a:tr h="406400">
                <a:tc rowSpan="5">
                  <a:txBody>
                    <a:bodyPr/>
                    <a:lstStyle/>
                    <a:p>
                      <a:pPr algn="ctr" rtl="1"/>
                      <a:r>
                        <a:rPr lang="fa-IR" sz="2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فرصت‌ها</a:t>
                      </a:r>
                      <a:endParaRPr lang="fa-IR" sz="20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vert="vert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نبود رقیب در کشور و منطقه</a:t>
                      </a:r>
                      <a:endParaRPr lang="fa-IR" b="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سیاست‌های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حمایتی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برنامه‌های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توسعۀ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کشور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روند واگذاری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بنگاه‌های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دولتی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حمایت دولت از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راه‌اندازی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بورس‌ها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امکان حضور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خرده‌فروشان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برق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rowSpan="7"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cs typeface="B Zar" pitchFamily="2" charset="-78"/>
                        </a:rPr>
                        <a:t>تهدیدها</a:t>
                      </a:r>
                      <a:endParaRPr lang="fa-IR" sz="2400" b="1" dirty="0">
                        <a:cs typeface="B Zar" pitchFamily="2" charset="-78"/>
                      </a:endParaRPr>
                    </a:p>
                  </a:txBody>
                  <a:tcPr vert="vert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کمبود ظرفیت اضافه در تولید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وجود تراکم در </a:t>
                      </a:r>
                      <a:r>
                        <a:rPr lang="fa-IR" dirty="0" err="1" smtClean="0">
                          <a:cs typeface="B Zar" pitchFamily="2" charset="-78"/>
                        </a:rPr>
                        <a:t>شبکۀ</a:t>
                      </a:r>
                      <a:r>
                        <a:rPr lang="fa-IR" dirty="0" smtClean="0">
                          <a:cs typeface="B Zar" pitchFamily="2" charset="-78"/>
                        </a:rPr>
                        <a:t> انتقال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قطع حمایت دولت از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شرکت‌های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توزیع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عدم </a:t>
                      </a:r>
                      <a:r>
                        <a:rPr lang="fa-IR" dirty="0" err="1" smtClean="0">
                          <a:cs typeface="B Zar" pitchFamily="2" charset="-78"/>
                        </a:rPr>
                        <a:t>تجربۀ</a:t>
                      </a:r>
                      <a:r>
                        <a:rPr lang="fa-IR" dirty="0" smtClean="0">
                          <a:cs typeface="B Zar" pitchFamily="2" charset="-78"/>
                        </a:rPr>
                        <a:t> سازمان بورس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قیمت‌گذاری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دولتی برای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مصرف‌کنندۀ</a:t>
                      </a: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نهایی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رشد بازار خارج از بورس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پیچیدگی بورس برق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790489"/>
              </p:ext>
            </p:extLst>
          </p:nvPr>
        </p:nvGraphicFramePr>
        <p:xfrm>
          <a:off x="381000" y="457200"/>
          <a:ext cx="4151026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264"/>
                <a:gridCol w="3402762"/>
              </a:tblGrid>
              <a:tr h="600075"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نقاط ضعف</a:t>
                      </a:r>
                      <a:endParaRPr lang="fa-IR" sz="20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vert="vert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b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عدم قطعیت در </a:t>
                      </a:r>
                      <a:r>
                        <a:rPr lang="fa-IR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پیش‌بینی</a:t>
                      </a:r>
                      <a:r>
                        <a:rPr lang="fa-IR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</a:t>
                      </a:r>
                      <a:r>
                        <a:rPr lang="fa-IR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برنامه‌ها</a:t>
                      </a:r>
                      <a:r>
                        <a:rPr lang="fa-IR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</a:t>
                      </a:r>
                      <a:endParaRPr lang="fa-IR" b="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وابستگی</a:t>
                      </a:r>
                      <a:r>
                        <a:rPr lang="fa-I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به </a:t>
                      </a:r>
                      <a:r>
                        <a:rPr lang="fa-IR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اپراتور</a:t>
                      </a:r>
                      <a:r>
                        <a:rPr lang="fa-I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شبکه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ضعف در نظام </a:t>
                      </a:r>
                      <a:r>
                        <a:rPr lang="fa-I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اندازه‌گیری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Zar" pitchFamily="2" charset="-78"/>
                        </a:rPr>
                        <a:t>عدم تجربه در </a:t>
                      </a:r>
                      <a:r>
                        <a:rPr lang="fa-IR" dirty="0" err="1" smtClean="0">
                          <a:cs typeface="B Zar" pitchFamily="2" charset="-78"/>
                        </a:rPr>
                        <a:t>معاملات</a:t>
                      </a:r>
                      <a:r>
                        <a:rPr lang="fa-IR" dirty="0" smtClean="0">
                          <a:cs typeface="B Zar" pitchFamily="2" charset="-78"/>
                        </a:rPr>
                        <a:t> مشتقات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600075"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chemeClr val="bg1"/>
                          </a:solidFill>
                          <a:cs typeface="B Zar" pitchFamily="2" charset="-78"/>
                        </a:rPr>
                        <a:t>نقاط قوت</a:t>
                      </a:r>
                      <a:endParaRPr lang="fa-IR" sz="2400" b="1" dirty="0">
                        <a:solidFill>
                          <a:schemeClr val="bg1"/>
                        </a:solidFill>
                        <a:cs typeface="B Zar" pitchFamily="2" charset="-78"/>
                      </a:endParaRPr>
                    </a:p>
                  </a:txBody>
                  <a:tcPr vert="vert"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امکان الکترونیکی شدن کامل</a:t>
                      </a:r>
                      <a:endParaRPr lang="fa-IR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تنوع در محصولات</a:t>
                      </a:r>
                      <a:endParaRPr lang="fa-IR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تجربۀ</a:t>
                      </a:r>
                      <a:r>
                        <a:rPr lang="fa-IR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</a:t>
                      </a:r>
                      <a:r>
                        <a:rPr lang="fa-IR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قانون‌گذار</a:t>
                      </a: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Zar" pitchFamily="2" charset="-78"/>
                        </a:rPr>
                        <a:t> بازار برق</a:t>
                      </a:r>
                      <a:endParaRPr lang="fa-IR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تجربۀ</a:t>
                      </a:r>
                      <a:r>
                        <a:rPr lang="fa-IR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</a:t>
                      </a:r>
                      <a:r>
                        <a:rPr lang="fa-IR" dirty="0" err="1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ادارۀ</a:t>
                      </a:r>
                      <a:r>
                        <a:rPr lang="fa-IR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بازار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 برق</a:t>
                      </a:r>
                      <a:endParaRPr lang="fa-IR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پيش‌بيني زمان‌بندي راه‌اندازي بازارهاي مختلف در بورس برق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6800" y="1219200"/>
            <a:ext cx="7010400" cy="762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2590800" y="1676400"/>
            <a:ext cx="5486400" cy="685800"/>
          </a:xfrm>
          <a:prstGeom prst="rightArrow">
            <a:avLst>
              <a:gd name="adj1" fmla="val 50000"/>
              <a:gd name="adj2" fmla="val 279054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B Zar" pitchFamily="2" charset="-78"/>
              </a:rPr>
              <a:t>Spot market</a:t>
            </a:r>
            <a:endParaRPr lang="en-US" b="1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590800" y="2514600"/>
            <a:ext cx="5486400" cy="685800"/>
          </a:xfrm>
          <a:prstGeom prst="rightArrow">
            <a:avLst>
              <a:gd name="adj1" fmla="val 50000"/>
              <a:gd name="adj2" fmla="val 27905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B Zar" pitchFamily="2" charset="-78"/>
              </a:rPr>
              <a:t>Future market</a:t>
            </a:r>
            <a:endParaRPr lang="en-US" b="1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3581400" y="3429000"/>
            <a:ext cx="4495800" cy="685800"/>
          </a:xfrm>
          <a:prstGeom prst="rightArrow">
            <a:avLst>
              <a:gd name="adj1" fmla="val 50000"/>
              <a:gd name="adj2" fmla="val 24301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B Zar" pitchFamily="2" charset="-78"/>
              </a:rPr>
              <a:t>Future market (financial)</a:t>
            </a:r>
            <a:endParaRPr lang="en-US" b="1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876800" y="4343400"/>
            <a:ext cx="3200400" cy="685800"/>
          </a:xfrm>
          <a:prstGeom prst="rightArrow">
            <a:avLst>
              <a:gd name="adj1" fmla="val 50000"/>
              <a:gd name="adj2" fmla="val 13130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latin typeface="Times New Roman" pitchFamily="18" charset="0"/>
                <a:cs typeface="B Zar" pitchFamily="2" charset="-78"/>
              </a:rPr>
              <a:t>بازار خدمات جانبي</a:t>
            </a:r>
            <a:endParaRPr lang="en-US" b="1" dirty="0">
              <a:latin typeface="Times New Roman" pitchFamily="18" charset="0"/>
              <a:cs typeface="B Zar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43800" y="60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زمان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5-4 سال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68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2-1 سال</a:t>
            </a:r>
            <a:endParaRPr lang="en-US" dirty="0">
              <a:cs typeface="B Zar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685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راه‌اندازي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توسعة بازارهاي مرتبط با برق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dirty="0" smtClean="0">
                <a:cs typeface="B Zar" pitchFamily="2" charset="-78"/>
              </a:rPr>
              <a:t>بازار نقدي و آتي (قابل‌تحويل)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Zar" pitchFamily="2" charset="-78"/>
              </a:rPr>
              <a:t>بازار مشتقه‌هاي برق (بازار آتي) غيرقابل تحويل</a:t>
            </a:r>
          </a:p>
          <a:p>
            <a:pPr>
              <a:lnSpc>
                <a:spcPct val="200000"/>
              </a:lnSpc>
            </a:pPr>
            <a:r>
              <a:rPr lang="fa-IR" dirty="0" smtClean="0">
                <a:cs typeface="B Zar" pitchFamily="2" charset="-78"/>
              </a:rPr>
              <a:t>بازار خدمات جانبي</a:t>
            </a:r>
          </a:p>
          <a:p>
            <a:pPr lvl="1">
              <a:lnSpc>
                <a:spcPct val="200000"/>
              </a:lnSpc>
            </a:pPr>
            <a:r>
              <a:rPr lang="fa-IR" dirty="0" smtClean="0">
                <a:cs typeface="B Zar" pitchFamily="2" charset="-78"/>
              </a:rPr>
              <a:t>بازار كنترل فركانس و توان رآكتيو</a:t>
            </a:r>
          </a:p>
          <a:p>
            <a:pPr>
              <a:lnSpc>
                <a:spcPct val="200000"/>
              </a:lnSpc>
            </a:pP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بازیگران بازار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436562" y="533400"/>
            <a:ext cx="8250238" cy="5293757"/>
            <a:chOff x="152400" y="990600"/>
            <a:chExt cx="8707438" cy="5293757"/>
          </a:xfrm>
        </p:grpSpPr>
        <p:grpSp>
          <p:nvGrpSpPr>
            <p:cNvPr id="58" name="Group 23"/>
            <p:cNvGrpSpPr>
              <a:grpSpLocks/>
            </p:cNvGrpSpPr>
            <p:nvPr/>
          </p:nvGrpSpPr>
          <p:grpSpPr bwMode="auto">
            <a:xfrm>
              <a:off x="152400" y="2903538"/>
              <a:ext cx="800100" cy="742950"/>
              <a:chOff x="685800" y="2903095"/>
              <a:chExt cx="800100" cy="742837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990600" y="2903095"/>
                <a:ext cx="381000" cy="380942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fa-IR" dirty="0">
                  <a:cs typeface="B Zar" pitchFamily="2" charset="-78"/>
                </a:endParaRPr>
              </a:p>
            </p:txBody>
          </p:sp>
          <p:sp>
            <p:nvSpPr>
              <p:cNvPr id="114" name="TextBox 22"/>
              <p:cNvSpPr txBox="1">
                <a:spLocks noChangeArrowheads="1"/>
              </p:cNvSpPr>
              <p:nvPr/>
            </p:nvSpPr>
            <p:spPr bwMode="auto">
              <a:xfrm>
                <a:off x="685800" y="3276600"/>
                <a:ext cx="8001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a-IR">
                    <a:cs typeface="B Zar" pitchFamily="2" charset="-78"/>
                  </a:rPr>
                  <a:t>نیروگاه</a:t>
                </a:r>
              </a:p>
            </p:txBody>
          </p:sp>
        </p:grpSp>
        <p:sp>
          <p:nvSpPr>
            <p:cNvPr id="59" name="Rectangle 99"/>
            <p:cNvSpPr>
              <a:spLocks noChangeArrowheads="1"/>
            </p:cNvSpPr>
            <p:nvPr/>
          </p:nvSpPr>
          <p:spPr bwMode="auto">
            <a:xfrm>
              <a:off x="6259360" y="5915025"/>
              <a:ext cx="11320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a-IR" dirty="0">
                  <a:cs typeface="B Zar" pitchFamily="2" charset="-78"/>
                </a:rPr>
                <a:t>سرمایه‌گذاران</a:t>
              </a:r>
            </a:p>
          </p:txBody>
        </p:sp>
        <p:grpSp>
          <p:nvGrpSpPr>
            <p:cNvPr id="60" name="Group 108"/>
            <p:cNvGrpSpPr>
              <a:grpSpLocks/>
            </p:cNvGrpSpPr>
            <p:nvPr/>
          </p:nvGrpSpPr>
          <p:grpSpPr bwMode="auto">
            <a:xfrm>
              <a:off x="754063" y="990600"/>
              <a:ext cx="8105776" cy="4876800"/>
              <a:chOff x="753880" y="990600"/>
              <a:chExt cx="8105618" cy="4876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733559" y="990600"/>
                <a:ext cx="1447772" cy="776288"/>
              </a:xfrm>
              <a:prstGeom prst="rect">
                <a:avLst/>
              </a:prstGeom>
              <a:solidFill>
                <a:srgbClr val="FFF0C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r>
                  <a:rPr lang="fa-IR" b="1" dirty="0">
                    <a:solidFill>
                      <a:schemeClr val="tx1"/>
                    </a:solidFill>
                    <a:cs typeface="B Zar" pitchFamily="2" charset="-78"/>
                  </a:rPr>
                  <a:t>بورس انرژی</a:t>
                </a:r>
              </a:p>
            </p:txBody>
          </p:sp>
          <p:sp>
            <p:nvSpPr>
              <p:cNvPr id="62" name="Oval 4"/>
              <p:cNvSpPr/>
              <p:nvPr/>
            </p:nvSpPr>
            <p:spPr>
              <a:xfrm>
                <a:off x="5562324" y="1981200"/>
                <a:ext cx="1668431" cy="685800"/>
              </a:xfrm>
              <a:prstGeom prst="ellipse">
                <a:avLst/>
              </a:prstGeom>
              <a:solidFill>
                <a:srgbClr val="F7D9F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r>
                  <a:rPr lang="fa-IR" b="1" dirty="0">
                    <a:solidFill>
                      <a:schemeClr val="tx1"/>
                    </a:solidFill>
                    <a:cs typeface="B Zar" pitchFamily="2" charset="-78"/>
                  </a:rPr>
                  <a:t>بازار نقدی</a:t>
                </a:r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1676199" y="1981200"/>
                <a:ext cx="1668431" cy="6858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r>
                  <a:rPr lang="fa-IR" b="1" dirty="0">
                    <a:solidFill>
                      <a:schemeClr val="tx1"/>
                    </a:solidFill>
                    <a:cs typeface="B Zar" pitchFamily="2" charset="-78"/>
                  </a:rPr>
                  <a:t>بازار مالی</a:t>
                </a:r>
              </a:p>
            </p:txBody>
          </p:sp>
          <p:cxnSp>
            <p:nvCxnSpPr>
              <p:cNvPr id="64" name="Elbow Connector 7"/>
              <p:cNvCxnSpPr>
                <a:stCxn id="61" idx="2"/>
                <a:endCxn id="63" idx="6"/>
              </p:cNvCxnSpPr>
              <p:nvPr/>
            </p:nvCxnSpPr>
            <p:spPr>
              <a:xfrm rot="5400000">
                <a:off x="3622432" y="1489086"/>
                <a:ext cx="557212" cy="1112815"/>
              </a:xfrm>
              <a:prstGeom prst="bentConnector2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Elbow Connector 8"/>
              <p:cNvCxnSpPr>
                <a:stCxn id="61" idx="2"/>
              </p:cNvCxnSpPr>
              <p:nvPr/>
            </p:nvCxnSpPr>
            <p:spPr>
              <a:xfrm rot="16200000" flipH="1">
                <a:off x="4731279" y="1493055"/>
                <a:ext cx="557212" cy="1104879"/>
              </a:xfrm>
              <a:prstGeom prst="bentConnector2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6" name="Group 24"/>
              <p:cNvGrpSpPr>
                <a:grpSpLocks/>
              </p:cNvGrpSpPr>
              <p:nvPr/>
            </p:nvGrpSpPr>
            <p:grpSpPr bwMode="auto">
              <a:xfrm>
                <a:off x="753880" y="3425825"/>
                <a:ext cx="800100" cy="743301"/>
                <a:chOff x="685800" y="2902631"/>
                <a:chExt cx="800100" cy="743301"/>
              </a:xfrm>
            </p:grpSpPr>
            <p:sp>
              <p:nvSpPr>
                <p:cNvPr id="111" name="Oval 110"/>
                <p:cNvSpPr/>
                <p:nvPr/>
              </p:nvSpPr>
              <p:spPr>
                <a:xfrm>
                  <a:off x="990594" y="2902631"/>
                  <a:ext cx="380993" cy="381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 dirty="0">
                    <a:cs typeface="B Zar" pitchFamily="2" charset="-78"/>
                  </a:endParaRPr>
                </a:p>
              </p:txBody>
            </p:sp>
            <p:sp>
              <p:nvSpPr>
                <p:cNvPr id="112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685800" y="3276600"/>
                  <a:ext cx="8001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>
                      <a:cs typeface="B Zar" pitchFamily="2" charset="-78"/>
                    </a:rPr>
                    <a:t>صنعت</a:t>
                  </a:r>
                </a:p>
              </p:txBody>
            </p:sp>
          </p:grpSp>
          <p:grpSp>
            <p:nvGrpSpPr>
              <p:cNvPr id="67" name="Group 27"/>
              <p:cNvGrpSpPr>
                <a:grpSpLocks/>
              </p:cNvGrpSpPr>
              <p:nvPr/>
            </p:nvGrpSpPr>
            <p:grpSpPr bwMode="auto">
              <a:xfrm>
                <a:off x="1333500" y="3810000"/>
                <a:ext cx="800100" cy="742837"/>
                <a:chOff x="685800" y="2903095"/>
                <a:chExt cx="800100" cy="742837"/>
              </a:xfrm>
            </p:grpSpPr>
            <p:sp>
              <p:nvSpPr>
                <p:cNvPr id="109" name="Oval 108"/>
                <p:cNvSpPr/>
                <p:nvPr/>
              </p:nvSpPr>
              <p:spPr>
                <a:xfrm>
                  <a:off x="990400" y="2903095"/>
                  <a:ext cx="380993" cy="381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 dirty="0">
                    <a:cs typeface="B Zar" pitchFamily="2" charset="-78"/>
                  </a:endParaRPr>
                </a:p>
              </p:txBody>
            </p:sp>
            <p:sp>
              <p:nvSpPr>
                <p:cNvPr id="110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685800" y="3276600"/>
                  <a:ext cx="8001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>
                      <a:cs typeface="B Zar" pitchFamily="2" charset="-78"/>
                    </a:rPr>
                    <a:t>سایر</a:t>
                  </a:r>
                </a:p>
              </p:txBody>
            </p:sp>
          </p:grpSp>
          <p:grpSp>
            <p:nvGrpSpPr>
              <p:cNvPr id="68" name="Group 30"/>
              <p:cNvGrpSpPr>
                <a:grpSpLocks/>
              </p:cNvGrpSpPr>
              <p:nvPr/>
            </p:nvGrpSpPr>
            <p:grpSpPr bwMode="auto">
              <a:xfrm>
                <a:off x="2061200" y="3581400"/>
                <a:ext cx="1063000" cy="742837"/>
                <a:chOff x="575300" y="2903095"/>
                <a:chExt cx="1063000" cy="742837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990384" y="2903095"/>
                  <a:ext cx="380992" cy="381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 dirty="0">
                    <a:cs typeface="B Zar" pitchFamily="2" charset="-78"/>
                  </a:endParaRPr>
                </a:p>
              </p:txBody>
            </p:sp>
            <p:sp>
              <p:nvSpPr>
                <p:cNvPr id="108" name="TextBox 32"/>
                <p:cNvSpPr txBox="1">
                  <a:spLocks noChangeArrowheads="1"/>
                </p:cNvSpPr>
                <p:nvPr/>
              </p:nvSpPr>
              <p:spPr bwMode="auto">
                <a:xfrm>
                  <a:off x="575300" y="3276600"/>
                  <a:ext cx="10630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>
                      <a:cs typeface="B Zar" pitchFamily="2" charset="-78"/>
                    </a:rPr>
                    <a:t>خرده‌فروش</a:t>
                  </a:r>
                </a:p>
              </p:txBody>
            </p:sp>
          </p:grpSp>
          <p:grpSp>
            <p:nvGrpSpPr>
              <p:cNvPr id="69" name="Group 36"/>
              <p:cNvGrpSpPr>
                <a:grpSpLocks/>
              </p:cNvGrpSpPr>
              <p:nvPr/>
            </p:nvGrpSpPr>
            <p:grpSpPr bwMode="auto">
              <a:xfrm>
                <a:off x="2971800" y="3295650"/>
                <a:ext cx="800100" cy="742950"/>
                <a:chOff x="685800" y="2902982"/>
                <a:chExt cx="800100" cy="742950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990368" y="2902982"/>
                  <a:ext cx="380993" cy="381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 dirty="0">
                    <a:cs typeface="B Zar" pitchFamily="2" charset="-78"/>
                  </a:endParaRPr>
                </a:p>
              </p:txBody>
            </p:sp>
            <p:sp>
              <p:nvSpPr>
                <p:cNvPr id="106" name="TextBox 38"/>
                <p:cNvSpPr txBox="1">
                  <a:spLocks noChangeArrowheads="1"/>
                </p:cNvSpPr>
                <p:nvPr/>
              </p:nvSpPr>
              <p:spPr bwMode="auto">
                <a:xfrm>
                  <a:off x="685800" y="3276600"/>
                  <a:ext cx="8001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 dirty="0">
                      <a:cs typeface="B Zar" pitchFamily="2" charset="-78"/>
                    </a:rPr>
                    <a:t>توزیع</a:t>
                  </a:r>
                </a:p>
              </p:txBody>
            </p:sp>
          </p:grpSp>
          <p:cxnSp>
            <p:nvCxnSpPr>
              <p:cNvPr id="70" name="Straight Arrow Connector 69"/>
              <p:cNvCxnSpPr/>
              <p:nvPr/>
            </p:nvCxnSpPr>
            <p:spPr>
              <a:xfrm flipH="1">
                <a:off x="838015" y="2514600"/>
                <a:ext cx="800085" cy="38893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flipH="1">
                <a:off x="1390455" y="2724150"/>
                <a:ext cx="400042" cy="62865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flipH="1">
                <a:off x="1828596" y="2903538"/>
                <a:ext cx="304794" cy="76517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>
                <a:off x="2666780" y="2803525"/>
                <a:ext cx="0" cy="70167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3123971" y="2724150"/>
                <a:ext cx="220659" cy="55245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5" name="Group 60"/>
              <p:cNvGrpSpPr>
                <a:grpSpLocks/>
              </p:cNvGrpSpPr>
              <p:nvPr/>
            </p:nvGrpSpPr>
            <p:grpSpPr bwMode="auto">
              <a:xfrm>
                <a:off x="4267200" y="2971800"/>
                <a:ext cx="1143000" cy="749508"/>
                <a:chOff x="4038600" y="2971800"/>
                <a:chExt cx="1143000" cy="749508"/>
              </a:xfrm>
            </p:grpSpPr>
            <p:sp>
              <p:nvSpPr>
                <p:cNvPr id="103" name="Oval 11"/>
                <p:cNvSpPr/>
                <p:nvPr/>
              </p:nvSpPr>
              <p:spPr>
                <a:xfrm>
                  <a:off x="4571739" y="2971800"/>
                  <a:ext cx="380993" cy="381000"/>
                </a:xfrm>
                <a:prstGeom prst="ellipse">
                  <a:avLst/>
                </a:prstGeom>
                <a:solidFill>
                  <a:srgbClr val="F7D9F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>
                    <a:cs typeface="B Zar" pitchFamily="2" charset="-78"/>
                  </a:endParaRPr>
                </a:p>
              </p:txBody>
            </p:sp>
            <p:sp>
              <p:nvSpPr>
                <p:cNvPr id="104" name="TextBox 59"/>
                <p:cNvSpPr txBox="1">
                  <a:spLocks noChangeArrowheads="1"/>
                </p:cNvSpPr>
                <p:nvPr/>
              </p:nvSpPr>
              <p:spPr bwMode="auto">
                <a:xfrm>
                  <a:off x="4038600" y="3351976"/>
                  <a:ext cx="11430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>
                      <a:cs typeface="B Zar" pitchFamily="2" charset="-78"/>
                    </a:rPr>
                    <a:t>خرده‌فروش</a:t>
                  </a:r>
                </a:p>
              </p:txBody>
            </p:sp>
          </p:grpSp>
          <p:grpSp>
            <p:nvGrpSpPr>
              <p:cNvPr id="76" name="Group 61"/>
              <p:cNvGrpSpPr>
                <a:grpSpLocks/>
              </p:cNvGrpSpPr>
              <p:nvPr/>
            </p:nvGrpSpPr>
            <p:grpSpPr bwMode="auto">
              <a:xfrm>
                <a:off x="4800600" y="3429000"/>
                <a:ext cx="1143000" cy="749508"/>
                <a:chOff x="4038600" y="2971800"/>
                <a:chExt cx="1143000" cy="749508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4690789" y="2971800"/>
                  <a:ext cx="380993" cy="381000"/>
                </a:xfrm>
                <a:prstGeom prst="ellipse">
                  <a:avLst/>
                </a:prstGeom>
                <a:solidFill>
                  <a:srgbClr val="F7D9F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>
                    <a:cs typeface="B Zar" pitchFamily="2" charset="-78"/>
                  </a:endParaRPr>
                </a:p>
              </p:txBody>
            </p:sp>
            <p:sp>
              <p:nvSpPr>
                <p:cNvPr id="102" name="TextBox 63"/>
                <p:cNvSpPr txBox="1">
                  <a:spLocks noChangeArrowheads="1"/>
                </p:cNvSpPr>
                <p:nvPr/>
              </p:nvSpPr>
              <p:spPr bwMode="auto">
                <a:xfrm>
                  <a:off x="4038600" y="3351976"/>
                  <a:ext cx="11430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>
                      <a:cs typeface="B Zar" pitchFamily="2" charset="-78"/>
                    </a:rPr>
                    <a:t>نیروگاه</a:t>
                  </a:r>
                </a:p>
              </p:txBody>
            </p:sp>
          </p:grpSp>
          <p:grpSp>
            <p:nvGrpSpPr>
              <p:cNvPr id="77" name="Group 64"/>
              <p:cNvGrpSpPr>
                <a:grpSpLocks/>
              </p:cNvGrpSpPr>
              <p:nvPr/>
            </p:nvGrpSpPr>
            <p:grpSpPr bwMode="auto">
              <a:xfrm>
                <a:off x="5562600" y="3898900"/>
                <a:ext cx="1143000" cy="749300"/>
                <a:chOff x="4038600" y="2972008"/>
                <a:chExt cx="1143000" cy="749300"/>
              </a:xfrm>
            </p:grpSpPr>
            <p:sp>
              <p:nvSpPr>
                <p:cNvPr id="99" name="Oval 98"/>
                <p:cNvSpPr/>
                <p:nvPr/>
              </p:nvSpPr>
              <p:spPr>
                <a:xfrm>
                  <a:off x="4627276" y="2972008"/>
                  <a:ext cx="380993" cy="381000"/>
                </a:xfrm>
                <a:prstGeom prst="ellipse">
                  <a:avLst/>
                </a:prstGeom>
                <a:solidFill>
                  <a:srgbClr val="F7D9F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>
                    <a:cs typeface="B Zar" pitchFamily="2" charset="-78"/>
                  </a:endParaRPr>
                </a:p>
              </p:txBody>
            </p:sp>
            <p:sp>
              <p:nvSpPr>
                <p:cNvPr id="100" name="TextBox 66"/>
                <p:cNvSpPr txBox="1">
                  <a:spLocks noChangeArrowheads="1"/>
                </p:cNvSpPr>
                <p:nvPr/>
              </p:nvSpPr>
              <p:spPr bwMode="auto">
                <a:xfrm>
                  <a:off x="4038600" y="3351976"/>
                  <a:ext cx="114300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>
                      <a:cs typeface="B Zar" pitchFamily="2" charset="-78"/>
                    </a:rPr>
                    <a:t>کارگزار</a:t>
                  </a:r>
                </a:p>
              </p:txBody>
            </p:sp>
          </p:grpSp>
          <p:grpSp>
            <p:nvGrpSpPr>
              <p:cNvPr id="78" name="Group 67"/>
              <p:cNvGrpSpPr>
                <a:grpSpLocks/>
              </p:cNvGrpSpPr>
              <p:nvPr/>
            </p:nvGrpSpPr>
            <p:grpSpPr bwMode="auto">
              <a:xfrm>
                <a:off x="6629400" y="3594100"/>
                <a:ext cx="761999" cy="749300"/>
                <a:chOff x="4419600" y="2972008"/>
                <a:chExt cx="761999" cy="749300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4627262" y="2972008"/>
                  <a:ext cx="380993" cy="381000"/>
                </a:xfrm>
                <a:prstGeom prst="ellipse">
                  <a:avLst/>
                </a:prstGeom>
                <a:solidFill>
                  <a:srgbClr val="F7D9F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>
                    <a:cs typeface="B Zar" pitchFamily="2" charset="-78"/>
                  </a:endParaRPr>
                </a:p>
              </p:txBody>
            </p:sp>
            <p:sp>
              <p:nvSpPr>
                <p:cNvPr id="98" name="TextBox 69"/>
                <p:cNvSpPr txBox="1">
                  <a:spLocks noChangeArrowheads="1"/>
                </p:cNvSpPr>
                <p:nvPr/>
              </p:nvSpPr>
              <p:spPr bwMode="auto">
                <a:xfrm>
                  <a:off x="4419600" y="3351976"/>
                  <a:ext cx="761999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>
                      <a:cs typeface="B Zar" pitchFamily="2" charset="-78"/>
                    </a:rPr>
                    <a:t>صنعت</a:t>
                  </a:r>
                </a:p>
              </p:txBody>
            </p:sp>
          </p:grpSp>
          <p:grpSp>
            <p:nvGrpSpPr>
              <p:cNvPr id="79" name="Group 70"/>
              <p:cNvGrpSpPr>
                <a:grpSpLocks/>
              </p:cNvGrpSpPr>
              <p:nvPr/>
            </p:nvGrpSpPr>
            <p:grpSpPr bwMode="auto">
              <a:xfrm>
                <a:off x="7239000" y="3200400"/>
                <a:ext cx="761999" cy="749508"/>
                <a:chOff x="4419600" y="2971800"/>
                <a:chExt cx="761999" cy="749508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4627250" y="2971800"/>
                  <a:ext cx="380993" cy="381000"/>
                </a:xfrm>
                <a:prstGeom prst="ellipse">
                  <a:avLst/>
                </a:prstGeom>
                <a:solidFill>
                  <a:srgbClr val="F7D9F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>
                    <a:cs typeface="B Zar" pitchFamily="2" charset="-78"/>
                  </a:endParaRPr>
                </a:p>
              </p:txBody>
            </p:sp>
            <p:sp>
              <p:nvSpPr>
                <p:cNvPr id="96" name="TextBox 72"/>
                <p:cNvSpPr txBox="1">
                  <a:spLocks noChangeArrowheads="1"/>
                </p:cNvSpPr>
                <p:nvPr/>
              </p:nvSpPr>
              <p:spPr bwMode="auto">
                <a:xfrm>
                  <a:off x="4419600" y="3351976"/>
                  <a:ext cx="761999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>
                      <a:cs typeface="B Zar" pitchFamily="2" charset="-78"/>
                    </a:rPr>
                    <a:t>توزیع</a:t>
                  </a:r>
                </a:p>
              </p:txBody>
            </p:sp>
          </p:grpSp>
          <p:grpSp>
            <p:nvGrpSpPr>
              <p:cNvPr id="80" name="Group 73"/>
              <p:cNvGrpSpPr>
                <a:grpSpLocks/>
              </p:cNvGrpSpPr>
              <p:nvPr/>
            </p:nvGrpSpPr>
            <p:grpSpPr bwMode="auto">
              <a:xfrm>
                <a:off x="7848600" y="2832100"/>
                <a:ext cx="1010898" cy="749300"/>
                <a:chOff x="4344650" y="2972008"/>
                <a:chExt cx="1010898" cy="749300"/>
              </a:xfrm>
            </p:grpSpPr>
            <p:sp>
              <p:nvSpPr>
                <p:cNvPr id="93" name="Oval 92"/>
                <p:cNvSpPr/>
                <p:nvPr/>
              </p:nvSpPr>
              <p:spPr>
                <a:xfrm>
                  <a:off x="4626899" y="2972008"/>
                  <a:ext cx="382580" cy="381000"/>
                </a:xfrm>
                <a:prstGeom prst="ellipse">
                  <a:avLst/>
                </a:prstGeom>
                <a:solidFill>
                  <a:srgbClr val="F7D9F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>
                    <a:defRPr/>
                  </a:pPr>
                  <a:endParaRPr lang="fa-IR">
                    <a:cs typeface="B Zar" pitchFamily="2" charset="-78"/>
                  </a:endParaRPr>
                </a:p>
              </p:txBody>
            </p:sp>
            <p:sp>
              <p:nvSpPr>
                <p:cNvPr id="94" name="TextBox 75"/>
                <p:cNvSpPr txBox="1">
                  <a:spLocks noChangeArrowheads="1"/>
                </p:cNvSpPr>
                <p:nvPr/>
              </p:nvSpPr>
              <p:spPr bwMode="auto">
                <a:xfrm>
                  <a:off x="4344650" y="3351976"/>
                  <a:ext cx="1010898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a-IR">
                      <a:cs typeface="B Zar" pitchFamily="2" charset="-78"/>
                    </a:rPr>
                    <a:t>بازارگردان</a:t>
                  </a:r>
                </a:p>
              </p:txBody>
            </p:sp>
          </p:grpSp>
          <p:cxnSp>
            <p:nvCxnSpPr>
              <p:cNvPr id="81" name="Straight Arrow Connector 80"/>
              <p:cNvCxnSpPr/>
              <p:nvPr/>
            </p:nvCxnSpPr>
            <p:spPr>
              <a:xfrm flipH="1">
                <a:off x="5784570" y="2832100"/>
                <a:ext cx="349243" cy="51911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Arrow Connector 81"/>
              <p:cNvCxnSpPr/>
              <p:nvPr/>
            </p:nvCxnSpPr>
            <p:spPr>
              <a:xfrm flipH="1">
                <a:off x="5173394" y="2708275"/>
                <a:ext cx="611175" cy="25876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flipH="1" flipV="1">
                <a:off x="7238691" y="2667000"/>
                <a:ext cx="761985" cy="23653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Arrow Connector 83"/>
              <p:cNvCxnSpPr/>
              <p:nvPr/>
            </p:nvCxnSpPr>
            <p:spPr>
              <a:xfrm flipH="1" flipV="1">
                <a:off x="7010096" y="2784475"/>
                <a:ext cx="380993" cy="4318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flipH="1">
                <a:off x="6341772" y="2903538"/>
                <a:ext cx="95248" cy="81756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/>
              <p:cNvCxnSpPr/>
              <p:nvPr/>
            </p:nvCxnSpPr>
            <p:spPr>
              <a:xfrm>
                <a:off x="6705302" y="2838450"/>
                <a:ext cx="304794" cy="6477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Oval 86"/>
              <p:cNvSpPr/>
              <p:nvPr/>
            </p:nvSpPr>
            <p:spPr>
              <a:xfrm>
                <a:off x="5943316" y="5219700"/>
                <a:ext cx="512753" cy="381000"/>
              </a:xfrm>
              <a:prstGeom prst="ellipse">
                <a:avLst/>
              </a:prstGeom>
              <a:solidFill>
                <a:srgbClr val="F7D9F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fa-IR">
                  <a:cs typeface="B Zar" pitchFamily="2" charset="-78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456070" y="5486400"/>
                <a:ext cx="512752" cy="381000"/>
              </a:xfrm>
              <a:prstGeom prst="ellipse">
                <a:avLst/>
              </a:prstGeom>
              <a:solidFill>
                <a:srgbClr val="F7D9F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fa-IR">
                  <a:cs typeface="B Zar" pitchFamily="2" charset="-78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929135" y="5243513"/>
                <a:ext cx="512752" cy="381000"/>
              </a:xfrm>
              <a:prstGeom prst="ellipse">
                <a:avLst/>
              </a:prstGeom>
              <a:solidFill>
                <a:srgbClr val="F7D9F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>
                  <a:defRPr/>
                </a:pPr>
                <a:endParaRPr lang="fa-IR" dirty="0">
                  <a:cs typeface="B Zar" pitchFamily="2" charset="-78"/>
                </a:endParaRPr>
              </a:p>
            </p:txBody>
          </p:sp>
          <p:cxnSp>
            <p:nvCxnSpPr>
              <p:cNvPr id="90" name="Straight Arrow Connector 89"/>
              <p:cNvCxnSpPr/>
              <p:nvPr/>
            </p:nvCxnSpPr>
            <p:spPr>
              <a:xfrm flipH="1">
                <a:off x="6186200" y="4648200"/>
                <a:ext cx="122235" cy="51911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>
                <a:off x="6705302" y="4648200"/>
                <a:ext cx="322257" cy="51911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Arrow Connector 91"/>
              <p:cNvCxnSpPr/>
              <p:nvPr/>
            </p:nvCxnSpPr>
            <p:spPr>
              <a:xfrm>
                <a:off x="6532268" y="4800600"/>
                <a:ext cx="96835" cy="60325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 تشکر</a:t>
            </a:r>
            <a:endParaRPr lang="fa-I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600200"/>
            <a:ext cx="7772400" cy="12954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sz="4000" dirty="0" smtClean="0"/>
              <a:t>گام‌هاي به جلو در بورس انرژي ايران</a:t>
            </a:r>
            <a:endParaRPr lang="fa-IR" sz="4000" dirty="0">
              <a:ln/>
              <a:solidFill>
                <a:schemeClr val="accent3"/>
              </a:solidFill>
              <a:effectLst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37432"/>
            <a:ext cx="7772400" cy="2029968"/>
          </a:xfrm>
        </p:spPr>
        <p:txBody>
          <a:bodyPr>
            <a:normAutofit/>
          </a:bodyPr>
          <a:lstStyle/>
          <a:p>
            <a:pPr algn="ctr">
              <a:lnSpc>
                <a:spcPct val="50000"/>
              </a:lnSpc>
            </a:pPr>
            <a:endParaRPr lang="fa-IR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Bardiya" pitchFamily="2" charset="-78"/>
            </a:endParaRPr>
          </a:p>
          <a:p>
            <a:pPr algn="ctr">
              <a:lnSpc>
                <a:spcPct val="50000"/>
              </a:lnSpc>
            </a:pPr>
            <a:endParaRPr lang="fa-IR" sz="2400" b="1" kern="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/>
              <a:ea typeface="+mj-ea"/>
              <a:cs typeface="B Bardiya" pitchFamily="2" charset="-78"/>
            </a:endParaRPr>
          </a:p>
          <a:p>
            <a:pPr algn="ctr">
              <a:lnSpc>
                <a:spcPct val="50000"/>
              </a:lnSpc>
            </a:pPr>
            <a:r>
              <a:rPr lang="fa-IR" sz="2400" b="1" kern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/>
                <a:ea typeface="+mj-ea"/>
                <a:cs typeface="B Bardiya" pitchFamily="2" charset="-78"/>
              </a:rPr>
              <a:t>حسین عبده تبریزی</a:t>
            </a:r>
          </a:p>
          <a:p>
            <a:pPr algn="ctr">
              <a:lnSpc>
                <a:spcPct val="50000"/>
              </a:lnSpc>
            </a:pPr>
            <a:endParaRPr lang="fa-IR" sz="2400" b="1" kern="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/>
              <a:ea typeface="+mj-ea"/>
              <a:cs typeface="B Bardiya" pitchFamily="2" charset="-78"/>
            </a:endParaRPr>
          </a:p>
          <a:p>
            <a:pPr algn="ctr">
              <a:lnSpc>
                <a:spcPct val="50000"/>
              </a:lnSpc>
            </a:pPr>
            <a:endParaRPr lang="fa-IR" sz="2400" b="1" kern="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/>
              <a:ea typeface="+mj-ea"/>
              <a:cs typeface="B Bardiya" pitchFamily="2" charset="-78"/>
            </a:endParaRPr>
          </a:p>
          <a:p>
            <a:pPr algn="ctr">
              <a:lnSpc>
                <a:spcPct val="50000"/>
              </a:lnSpc>
            </a:pPr>
            <a:endParaRPr lang="fa-IR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Bardiy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8000" y="5048071"/>
            <a:ext cx="66068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Elham" pitchFamily="2" charset="-78"/>
              </a:rPr>
              <a:t>22 آبان ماه  1391</a:t>
            </a:r>
            <a:endParaRPr lang="en-US" sz="2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Elham" pitchFamily="2" charset="-78"/>
            </a:endParaRPr>
          </a:p>
          <a:p>
            <a:pPr algn="ctr"/>
            <a:r>
              <a:rPr lang="fa-I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Elham" pitchFamily="2" charset="-78"/>
              </a:rPr>
              <a:t>نخستن همايش بين‌المللي بورس انرژي</a:t>
            </a:r>
          </a:p>
          <a:p>
            <a:pPr algn="ctr"/>
            <a:r>
              <a:rPr lang="fa-IR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Elham" pitchFamily="2" charset="-78"/>
              </a:rPr>
              <a:t>مركز همايش‌هاي بين‌المللي دانشگاه شهيد بهشتي</a:t>
            </a:r>
            <a:endParaRPr lang="fa-IR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Elh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دلايل تجديدساختار در صنعت برق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عدم‌كارايي بنگاه‌هاي دولتي در توليد و ارائة خدمات برق و پاسخگويي به تغييرات اقتصادي و </a:t>
            </a:r>
            <a:r>
              <a:rPr lang="fa-IR" dirty="0" err="1" smtClean="0">
                <a:cs typeface="B Zar" pitchFamily="2" charset="-78"/>
              </a:rPr>
              <a:t>فن</a:t>
            </a:r>
            <a:r>
              <a:rPr lang="fa-IR" dirty="0" err="1" smtClean="0">
                <a:latin typeface="Arial"/>
                <a:cs typeface="Arial"/>
              </a:rPr>
              <a:t>‌</a:t>
            </a:r>
            <a:r>
              <a:rPr lang="fa-IR" dirty="0" err="1" smtClean="0">
                <a:cs typeface="B Zar" pitchFamily="2" charset="-78"/>
              </a:rPr>
              <a:t>آوری</a:t>
            </a:r>
            <a:endParaRPr lang="fa-IR" dirty="0" smtClean="0">
              <a:cs typeface="B Za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تشویق </a:t>
            </a:r>
            <a:r>
              <a:rPr lang="fa-IR" dirty="0" err="1" smtClean="0">
                <a:cs typeface="B Zar" pitchFamily="2" charset="-78"/>
              </a:rPr>
              <a:t>توسعۀ</a:t>
            </a:r>
            <a:r>
              <a:rPr lang="fa-IR" dirty="0" smtClean="0">
                <a:cs typeface="B Zar" pitchFamily="2" charset="-78"/>
              </a:rPr>
              <a:t> تکنولوژی تولید توان</a:t>
            </a:r>
            <a:endParaRPr lang="fa-IR" dirty="0" smtClean="0">
              <a:cs typeface="B Za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نياز به جذب سرمايه‌هاي خصوصي در توسعة صنعت و تكنولوژي‌هاي توليدي برق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ارائة خدمات متفاوت به مشتريان با نيازهاي متفاوت </a:t>
            </a:r>
            <a:endParaRPr lang="fa-IR" dirty="0" smtClean="0">
              <a:cs typeface="B Za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تشویق برای افزایش بازدهی نسبت به حالت انحصاری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تبعیت از قوانین </a:t>
            </a:r>
            <a:r>
              <a:rPr lang="fa-IR" dirty="0" err="1" smtClean="0">
                <a:cs typeface="B Zar" pitchFamily="2" charset="-78"/>
              </a:rPr>
              <a:t>بین</a:t>
            </a:r>
            <a:r>
              <a:rPr lang="fa-IR" dirty="0" err="1" smtClean="0">
                <a:latin typeface="Arial"/>
                <a:cs typeface="Arial"/>
              </a:rPr>
              <a:t>‌</a:t>
            </a:r>
            <a:r>
              <a:rPr lang="fa-IR" dirty="0" err="1" smtClean="0">
                <a:cs typeface="B Zar" pitchFamily="2" charset="-78"/>
              </a:rPr>
              <a:t>المللی</a:t>
            </a:r>
            <a:r>
              <a:rPr lang="fa-IR" dirty="0" smtClean="0">
                <a:cs typeface="B Zar" pitchFamily="2" charset="-78"/>
              </a:rPr>
              <a:t> یا </a:t>
            </a:r>
            <a:r>
              <a:rPr lang="fa-IR" dirty="0" err="1" smtClean="0">
                <a:cs typeface="B Zar" pitchFamily="2" charset="-78"/>
              </a:rPr>
              <a:t>منطقه</a:t>
            </a:r>
            <a:r>
              <a:rPr lang="fa-IR" dirty="0" err="1" smtClean="0">
                <a:latin typeface="Arial"/>
                <a:cs typeface="Arial"/>
              </a:rPr>
              <a:t>‌</a:t>
            </a:r>
            <a:r>
              <a:rPr lang="fa-IR" dirty="0" err="1" smtClean="0">
                <a:cs typeface="B Zar" pitchFamily="2" charset="-78"/>
              </a:rPr>
              <a:t>ای</a:t>
            </a:r>
            <a:endParaRPr lang="fa-IR" dirty="0" smtClean="0">
              <a:cs typeface="B Zar" pitchFamily="2" charset="-78"/>
            </a:endParaRP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شفاف‌نمودن هزينه‌ها </a:t>
            </a:r>
          </a:p>
          <a:p>
            <a:pPr>
              <a:lnSpc>
                <a:spcPct val="150000"/>
              </a:lnSpc>
            </a:pPr>
            <a:r>
              <a:rPr lang="fa-IR" dirty="0" smtClean="0">
                <a:cs typeface="B Zar" pitchFamily="2" charset="-78"/>
              </a:rPr>
              <a:t>ايجاد رقابت و جلوگيري از انحصار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pPr algn="ctr"/>
            <a:r>
              <a:rPr lang="fa-IR" dirty="0" smtClean="0"/>
              <a:t>روندهاي گذشته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Low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جداسازي عمودي فعاليت‌ها و زيربخش‌هاي مختلف صنعت از يكديگر (توليد، انتقال، توزيع)</a:t>
            </a:r>
          </a:p>
          <a:p>
            <a:pPr algn="justLow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تجاري‌سازي حوزة عمل بنگاه‌هاي دولتي؛ </a:t>
            </a:r>
            <a:r>
              <a:rPr lang="fa-IR" sz="2000" dirty="0" err="1" smtClean="0">
                <a:cs typeface="B Zar" pitchFamily="2" charset="-78"/>
              </a:rPr>
              <a:t>مشخص‌شدن</a:t>
            </a:r>
            <a:r>
              <a:rPr lang="fa-IR" sz="2000" dirty="0" smtClean="0">
                <a:cs typeface="B Zar" pitchFamily="2" charset="-78"/>
              </a:rPr>
              <a:t> </a:t>
            </a:r>
            <a:r>
              <a:rPr lang="fa-IR" sz="2000" dirty="0" smtClean="0">
                <a:cs typeface="B Zar" pitchFamily="2" charset="-78"/>
              </a:rPr>
              <a:t>بهای </a:t>
            </a:r>
            <a:r>
              <a:rPr lang="fa-IR" sz="2000" dirty="0" err="1" smtClean="0">
                <a:cs typeface="B Zar" pitchFamily="2" charset="-78"/>
              </a:rPr>
              <a:t>تمام‌شدة</a:t>
            </a:r>
            <a:r>
              <a:rPr lang="fa-IR" sz="2000" dirty="0" smtClean="0">
                <a:cs typeface="B Zar" pitchFamily="2" charset="-78"/>
              </a:rPr>
              <a:t> </a:t>
            </a:r>
            <a:r>
              <a:rPr lang="fa-IR" sz="2000" dirty="0" smtClean="0">
                <a:cs typeface="B Zar" pitchFamily="2" charset="-78"/>
              </a:rPr>
              <a:t>محصولات و خدمات و شفاف‌شدن سود و زيان بنگاه‌ها؛ حركت بنگاه‌ها به‌سمت سودآوري</a:t>
            </a:r>
          </a:p>
          <a:p>
            <a:pPr algn="justLow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شركتي‌شدن ساختار بنگاه‌هاي دولتي فعال در صنعت برق؛ ارزش‌گذاري دارايي‌ها و تصميم‌گيري در مورد ساختار سرماية آن‌ها</a:t>
            </a:r>
          </a:p>
          <a:p>
            <a:pPr algn="justLow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ايجاد رقابت در بخش‌هايي كه امكان رقابت بين عرضه‌كنندگان در اين بخش‌ها وجود دارد (توليد و توزيع)</a:t>
            </a:r>
          </a:p>
          <a:p>
            <a:pPr algn="justLow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تدوين قوانين و مقررات ناظر بر رقابت بين فعالان بازار و هم‌چنين تنظيم رفتار انحصاري در بخش‌هاي غيررقابتي</a:t>
            </a:r>
          </a:p>
          <a:p>
            <a:pPr algn="justLow">
              <a:lnSpc>
                <a:spcPct val="150000"/>
              </a:lnSpc>
            </a:pPr>
            <a:r>
              <a:rPr lang="fa-IR" sz="2000" dirty="0" smtClean="0">
                <a:cs typeface="B Zar" pitchFamily="2" charset="-78"/>
              </a:rPr>
              <a:t>حركت به‌سمت واگذاري بنگاه‌هاي دولتي موجود به بخش خصوصي</a:t>
            </a:r>
            <a:endParaRPr lang="en-US" sz="2000" dirty="0"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مراحل </a:t>
            </a:r>
            <a:r>
              <a:rPr lang="fa-IR" dirty="0" err="1" smtClean="0"/>
              <a:t>هشت</a:t>
            </a:r>
            <a:r>
              <a:rPr lang="fa-IR" dirty="0" err="1" smtClean="0">
                <a:latin typeface="Arial"/>
                <a:cs typeface="Arial"/>
              </a:rPr>
              <a:t>‌</a:t>
            </a:r>
            <a:r>
              <a:rPr lang="fa-IR" dirty="0" err="1" smtClean="0"/>
              <a:t>گانۀ</a:t>
            </a:r>
            <a:r>
              <a:rPr lang="fa-IR" dirty="0" smtClean="0"/>
              <a:t> اصلاحات در صنعت برق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fa-IR" sz="2000" dirty="0">
                <a:cs typeface="B Zar" pitchFamily="2" charset="-78"/>
              </a:rPr>
              <a:t>جداسازی انحصارات عمودی</a:t>
            </a:r>
          </a:p>
          <a:p>
            <a:pPr>
              <a:lnSpc>
                <a:spcPct val="120000"/>
              </a:lnSpc>
            </a:pPr>
            <a:r>
              <a:rPr lang="fa-IR" sz="2000" dirty="0">
                <a:cs typeface="B Zar" pitchFamily="2" charset="-78"/>
              </a:rPr>
              <a:t>ایجاد بازار </a:t>
            </a:r>
            <a:r>
              <a:rPr lang="fa-IR" sz="2000" dirty="0" err="1" smtClean="0">
                <a:cs typeface="B Zar" pitchFamily="2" charset="-78"/>
              </a:rPr>
              <a:t>عمده</a:t>
            </a:r>
            <a:r>
              <a:rPr lang="fa-IR" sz="2000" dirty="0" err="1" smtClean="0">
                <a:latin typeface="Arial"/>
                <a:cs typeface="Arial"/>
              </a:rPr>
              <a:t>‌</a:t>
            </a:r>
            <a:r>
              <a:rPr lang="fa-IR" sz="2000" dirty="0" err="1" smtClean="0">
                <a:cs typeface="B Zar" pitchFamily="2" charset="-78"/>
              </a:rPr>
              <a:t>فروشی</a:t>
            </a:r>
            <a:r>
              <a:rPr lang="fa-IR" sz="2000" dirty="0" smtClean="0">
                <a:cs typeface="B Zar" pitchFamily="2" charset="-78"/>
              </a:rPr>
              <a:t> </a:t>
            </a:r>
            <a:r>
              <a:rPr lang="fa-IR" sz="2000" dirty="0">
                <a:cs typeface="B Zar" pitchFamily="2" charset="-78"/>
              </a:rPr>
              <a:t>برق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a-IR" sz="2000" dirty="0" smtClean="0">
                <a:cs typeface="B Zar" pitchFamily="2" charset="-78"/>
              </a:rPr>
              <a:t>         الف) تفکیک انحصار تولید</a:t>
            </a:r>
            <a:endParaRPr lang="fa-IR" sz="2000" dirty="0">
              <a:cs typeface="B Zar" pitchFamily="2" charset="-7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a-IR" sz="2000" dirty="0" smtClean="0">
                <a:cs typeface="B Zar" pitchFamily="2" charset="-78"/>
              </a:rPr>
              <a:t>          ب) انتخاب سیستم </a:t>
            </a:r>
            <a:r>
              <a:rPr lang="fa-IR" sz="2000" dirty="0" err="1" smtClean="0">
                <a:cs typeface="B Zar" pitchFamily="2" charset="-78"/>
              </a:rPr>
              <a:t>بهره</a:t>
            </a:r>
            <a:r>
              <a:rPr lang="fa-IR" sz="2000" dirty="0" err="1" smtClean="0">
                <a:latin typeface="Arial"/>
                <a:cs typeface="Arial"/>
              </a:rPr>
              <a:t>‌</a:t>
            </a:r>
            <a:r>
              <a:rPr lang="fa-IR" sz="2000" dirty="0" err="1" smtClean="0">
                <a:cs typeface="B Zar" pitchFamily="2" charset="-78"/>
              </a:rPr>
              <a:t>برداری</a:t>
            </a:r>
            <a:r>
              <a:rPr lang="fa-IR" sz="2000" dirty="0" smtClean="0">
                <a:cs typeface="B Zar" pitchFamily="2" charset="-78"/>
              </a:rPr>
              <a:t> مستقل</a:t>
            </a:r>
            <a:endParaRPr lang="fa-IR" sz="2000" dirty="0">
              <a:cs typeface="B Zar" pitchFamily="2" charset="-7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a-IR" sz="2000" dirty="0" smtClean="0">
                <a:cs typeface="B Zar" pitchFamily="2" charset="-78"/>
              </a:rPr>
              <a:t>          ج) طراحی بازار</a:t>
            </a:r>
            <a:endParaRPr lang="fa-IR" sz="2000" dirty="0">
              <a:cs typeface="B Zar" pitchFamily="2" charset="-78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a-IR" sz="2000" dirty="0" smtClean="0">
                <a:cs typeface="B Zar" pitchFamily="2" charset="-78"/>
              </a:rPr>
              <a:t>          د) مدیریت بازار</a:t>
            </a:r>
            <a:endParaRPr lang="fa-IR" sz="2000" dirty="0">
              <a:cs typeface="B Zar" pitchFamily="2" charset="-78"/>
            </a:endParaRPr>
          </a:p>
          <a:p>
            <a:pPr>
              <a:lnSpc>
                <a:spcPct val="120000"/>
              </a:lnSpc>
            </a:pPr>
            <a:r>
              <a:rPr lang="fa-IR" sz="2000" dirty="0">
                <a:cs typeface="B Zar" pitchFamily="2" charset="-78"/>
              </a:rPr>
              <a:t>تضمین دسترسی به </a:t>
            </a:r>
            <a:r>
              <a:rPr lang="fa-IR" sz="2000" dirty="0" err="1">
                <a:cs typeface="B Zar" pitchFamily="2" charset="-78"/>
              </a:rPr>
              <a:t>شبکۀ</a:t>
            </a:r>
            <a:r>
              <a:rPr lang="fa-IR" sz="2000" dirty="0">
                <a:cs typeface="B Zar" pitchFamily="2" charset="-78"/>
              </a:rPr>
              <a:t> انتقال</a:t>
            </a:r>
          </a:p>
          <a:p>
            <a:pPr>
              <a:lnSpc>
                <a:spcPct val="120000"/>
              </a:lnSpc>
            </a:pPr>
            <a:r>
              <a:rPr lang="fa-IR" sz="2000" dirty="0">
                <a:cs typeface="B Zar" pitchFamily="2" charset="-78"/>
              </a:rPr>
              <a:t>ایجاد یک ناظر </a:t>
            </a:r>
            <a:r>
              <a:rPr lang="fa-IR" sz="2000" dirty="0" smtClean="0">
                <a:cs typeface="B Zar" pitchFamily="2" charset="-78"/>
              </a:rPr>
              <a:t>مستقل</a:t>
            </a:r>
          </a:p>
          <a:p>
            <a:pPr>
              <a:lnSpc>
                <a:spcPct val="120000"/>
              </a:lnSpc>
            </a:pPr>
            <a:r>
              <a:rPr lang="fa-IR" sz="2000" dirty="0" smtClean="0">
                <a:cs typeface="B Zar" pitchFamily="2" charset="-78"/>
              </a:rPr>
              <a:t>در نظر گرفتن مسائل مربوط به اصلاحات در قانون</a:t>
            </a:r>
          </a:p>
          <a:p>
            <a:pPr>
              <a:lnSpc>
                <a:spcPct val="120000"/>
              </a:lnSpc>
            </a:pPr>
            <a:r>
              <a:rPr lang="fa-IR" sz="2000" dirty="0" smtClean="0">
                <a:cs typeface="B Zar" pitchFamily="2" charset="-78"/>
              </a:rPr>
              <a:t>حمایت از تولیدکنندگان مستقل برق</a:t>
            </a:r>
          </a:p>
          <a:p>
            <a:pPr>
              <a:lnSpc>
                <a:spcPct val="120000"/>
              </a:lnSpc>
            </a:pPr>
            <a:r>
              <a:rPr lang="fa-IR" sz="2000" dirty="0" smtClean="0">
                <a:cs typeface="B Zar" pitchFamily="2" charset="-78"/>
              </a:rPr>
              <a:t>توجه به مشارکت بخش خصوصی، ثبت </a:t>
            </a:r>
            <a:r>
              <a:rPr lang="fa-IR" sz="2000" dirty="0" err="1" smtClean="0">
                <a:cs typeface="B Zar" pitchFamily="2" charset="-78"/>
              </a:rPr>
              <a:t>شرکت</a:t>
            </a:r>
            <a:r>
              <a:rPr lang="fa-IR" sz="2000" dirty="0" err="1" smtClean="0">
                <a:latin typeface="Arial"/>
                <a:cs typeface="Arial"/>
              </a:rPr>
              <a:t>‌</a:t>
            </a:r>
            <a:r>
              <a:rPr lang="fa-IR" sz="2000" dirty="0" err="1" smtClean="0">
                <a:cs typeface="B Zar" pitchFamily="2" charset="-78"/>
              </a:rPr>
              <a:t>ها</a:t>
            </a:r>
            <a:r>
              <a:rPr lang="fa-IR" sz="2000" dirty="0" smtClean="0">
                <a:cs typeface="B Zar" pitchFamily="2" charset="-78"/>
              </a:rPr>
              <a:t> و </a:t>
            </a:r>
            <a:r>
              <a:rPr lang="fa-IR" sz="2000" dirty="0" err="1" smtClean="0">
                <a:cs typeface="B Zar" pitchFamily="2" charset="-78"/>
              </a:rPr>
              <a:t>خصوصی</a:t>
            </a:r>
            <a:r>
              <a:rPr lang="fa-IR" sz="2000" dirty="0" err="1" smtClean="0">
                <a:latin typeface="Arial"/>
                <a:cs typeface="Arial"/>
              </a:rPr>
              <a:t>‌</a:t>
            </a:r>
            <a:r>
              <a:rPr lang="fa-IR" sz="2000" dirty="0" err="1" smtClean="0">
                <a:cs typeface="B Zar" pitchFamily="2" charset="-78"/>
              </a:rPr>
              <a:t>سازی</a:t>
            </a:r>
            <a:endParaRPr lang="fa-IR" sz="2000" dirty="0" smtClean="0">
              <a:cs typeface="B Zar" pitchFamily="2" charset="-78"/>
            </a:endParaRPr>
          </a:p>
          <a:p>
            <a:pPr>
              <a:lnSpc>
                <a:spcPct val="120000"/>
              </a:lnSpc>
            </a:pPr>
            <a:r>
              <a:rPr lang="fa-IR" sz="2000" dirty="0" smtClean="0">
                <a:cs typeface="B Zar" pitchFamily="2" charset="-78"/>
              </a:rPr>
              <a:t>کسب حمایت مردمی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45899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1) مدل انحصار کامل (</a:t>
            </a:r>
            <a:r>
              <a:rPr lang="fa-IR" dirty="0" err="1" smtClean="0"/>
              <a:t>سیستم</a:t>
            </a:r>
            <a:r>
              <a:rPr lang="fa-IR" dirty="0" err="1" smtClean="0">
                <a:latin typeface="Arial"/>
                <a:cs typeface="Arial"/>
              </a:rPr>
              <a:t>‌</a:t>
            </a:r>
            <a:r>
              <a:rPr lang="fa-IR" dirty="0" err="1" smtClean="0"/>
              <a:t>های</a:t>
            </a:r>
            <a:r>
              <a:rPr lang="fa-IR" dirty="0" smtClean="0"/>
              <a:t> با ادغام عمودی)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7351236"/>
              </p:ext>
            </p:extLst>
          </p:nvPr>
        </p:nvGraphicFramePr>
        <p:xfrm>
          <a:off x="4191000" y="530225"/>
          <a:ext cx="2971800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894738"/>
              </p:ext>
            </p:extLst>
          </p:nvPr>
        </p:nvGraphicFramePr>
        <p:xfrm>
          <a:off x="838200" y="533400"/>
          <a:ext cx="2971800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rot="5400000">
            <a:off x="6134894" y="1485900"/>
            <a:ext cx="380206" cy="79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839494" y="1485106"/>
            <a:ext cx="380206" cy="79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782094" y="1485106"/>
            <a:ext cx="380206" cy="79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486694" y="1485106"/>
            <a:ext cx="380206" cy="79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486694" y="2628106"/>
            <a:ext cx="380206" cy="79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2782094" y="2628106"/>
            <a:ext cx="380206" cy="79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153400" y="914400"/>
            <a:ext cx="342305" cy="285255"/>
            <a:chOff x="1314746" y="810265"/>
            <a:chExt cx="342305" cy="285255"/>
          </a:xfrm>
        </p:grpSpPr>
        <p:sp>
          <p:nvSpPr>
            <p:cNvPr id="15" name="Right Arrow 14"/>
            <p:cNvSpPr/>
            <p:nvPr/>
          </p:nvSpPr>
          <p:spPr>
            <a:xfrm rot="5400000">
              <a:off x="1343272" y="781740"/>
              <a:ext cx="285254" cy="342305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tx1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ight Arrow 4"/>
            <p:cNvSpPr/>
            <p:nvPr/>
          </p:nvSpPr>
          <p:spPr>
            <a:xfrm>
              <a:off x="1383208" y="810265"/>
              <a:ext cx="205383" cy="1996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kern="1200">
                <a:solidFill>
                  <a:schemeClr val="tx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857999" y="849868"/>
            <a:ext cx="11805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>
                <a:cs typeface="B Nazanin" pitchFamily="2" charset="-78"/>
              </a:rPr>
              <a:t>فروش انرژی</a:t>
            </a:r>
            <a:endParaRPr lang="fa-IR" dirty="0">
              <a:cs typeface="B Nazanin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8267700" y="1865312"/>
            <a:ext cx="380206" cy="79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7999" y="1485503"/>
            <a:ext cx="146655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err="1" smtClean="0">
                <a:cs typeface="B Nazanin" pitchFamily="2" charset="-78"/>
              </a:rPr>
              <a:t>جریان</a:t>
            </a:r>
            <a:r>
              <a:rPr lang="fa-IR" dirty="0" err="1" smtClean="0">
                <a:latin typeface="Arial"/>
                <a:cs typeface="Arial"/>
              </a:rPr>
              <a:t>‌</a:t>
            </a:r>
            <a:r>
              <a:rPr lang="fa-IR" dirty="0" err="1" smtClean="0">
                <a:cs typeface="B Nazanin" pitchFamily="2" charset="-78"/>
              </a:rPr>
              <a:t>های</a:t>
            </a:r>
            <a:r>
              <a:rPr lang="fa-IR" dirty="0" smtClean="0">
                <a:cs typeface="B Nazanin" pitchFamily="2" charset="-78"/>
              </a:rPr>
              <a:t> انرژی در شرکتی یکسان 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867400"/>
            <a:ext cx="8183880" cy="62484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2) مدل آژانس خرید (</a:t>
            </a:r>
            <a:r>
              <a:rPr lang="fa-IR" dirty="0" err="1" smtClean="0"/>
              <a:t>تك‌خريدار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3914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err="1" smtClean="0">
                <a:cs typeface="B Zar" pitchFamily="2" charset="-78"/>
              </a:rPr>
              <a:t>نيروگاه</a:t>
            </a:r>
            <a:r>
              <a:rPr lang="fa-IR" sz="2500" dirty="0" smtClean="0">
                <a:cs typeface="B Zar" pitchFamily="2" charset="-78"/>
              </a:rPr>
              <a:t> </a:t>
            </a:r>
            <a:r>
              <a:rPr lang="fa-IR" sz="2500" dirty="0" err="1" smtClean="0">
                <a:cs typeface="B Zar" pitchFamily="2" charset="-78"/>
              </a:rPr>
              <a:t>خودتولید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2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288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3000" y="2057400"/>
            <a:ext cx="3657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خريدار عمدة انرژي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9600" y="2057400"/>
            <a:ext cx="38100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خريدار عمدة انرژي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029200" y="3352800"/>
            <a:ext cx="3505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00400" y="33528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05000" y="33528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09600" y="33528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391400" y="4648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953000" y="4648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00400" y="4648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05000" y="4648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09600" y="4648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cxnSp>
        <p:nvCxnSpPr>
          <p:cNvPr id="25" name="Straight Arrow Connector 24"/>
          <p:cNvCxnSpPr>
            <a:stCxn id="7" idx="2"/>
          </p:cNvCxnSpPr>
          <p:nvPr/>
        </p:nvCxnSpPr>
        <p:spPr>
          <a:xfrm rot="5400000">
            <a:off x="7772400" y="1828800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5182394" y="18280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505994" y="18280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915194" y="18280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553994" y="31234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7773194" y="44188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5334794" y="44188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580605" y="31234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286794" y="31234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991394" y="31234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580605" y="44188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2286794" y="44188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991394" y="44188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2210594" y="18280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5981700" y="1638300"/>
            <a:ext cx="457200" cy="381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6200000" flipH="1">
            <a:off x="7086600" y="1600200"/>
            <a:ext cx="457200" cy="4572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772400" y="3124200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5181600" y="3124200"/>
            <a:ext cx="4572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96000" y="5486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err="1" smtClean="0">
                <a:cs typeface="B Titr" pitchFamily="2" charset="-78"/>
              </a:rPr>
              <a:t>نمونۀ</a:t>
            </a:r>
            <a:r>
              <a:rPr lang="fa-IR" dirty="0" smtClean="0">
                <a:cs typeface="B Titr" pitchFamily="2" charset="-78"/>
              </a:rPr>
              <a:t> </a:t>
            </a:r>
            <a:r>
              <a:rPr lang="fa-IR" dirty="0" err="1" smtClean="0">
                <a:cs typeface="B Titr" pitchFamily="2" charset="-78"/>
              </a:rPr>
              <a:t>تلفيقي</a:t>
            </a:r>
            <a:r>
              <a:rPr lang="fa-IR" dirty="0" smtClean="0">
                <a:cs typeface="B Titr" pitchFamily="2" charset="-78"/>
              </a:rPr>
              <a:t> (کالیفرنیا)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00200" y="5562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err="1" smtClean="0">
                <a:cs typeface="B Titr" pitchFamily="2" charset="-78"/>
              </a:rPr>
              <a:t>نمونۀ</a:t>
            </a:r>
            <a:r>
              <a:rPr lang="fa-IR" dirty="0" smtClean="0">
                <a:cs typeface="B Titr" pitchFamily="2" charset="-78"/>
              </a:rPr>
              <a:t> </a:t>
            </a:r>
            <a:r>
              <a:rPr lang="fa-IR" dirty="0" err="1" smtClean="0">
                <a:cs typeface="B Titr" pitchFamily="2" charset="-78"/>
              </a:rPr>
              <a:t>غيرتلفيقي</a:t>
            </a:r>
            <a:r>
              <a:rPr lang="fa-IR" dirty="0" smtClean="0">
                <a:cs typeface="B Titr" pitchFamily="2" charset="-78"/>
              </a:rPr>
              <a:t> (</a:t>
            </a:r>
            <a:r>
              <a:rPr lang="fa-IR" dirty="0" err="1" smtClean="0">
                <a:cs typeface="B Titr" pitchFamily="2" charset="-78"/>
              </a:rPr>
              <a:t>ایرلندشمالی</a:t>
            </a:r>
            <a:r>
              <a:rPr lang="fa-IR" dirty="0" smtClean="0">
                <a:cs typeface="B Titr" pitchFamily="2" charset="-78"/>
              </a:rPr>
              <a:t>)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3) مدل </a:t>
            </a:r>
            <a:r>
              <a:rPr lang="fa-IR" dirty="0" smtClean="0"/>
              <a:t>رقابت عمده‌فروشی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71628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5626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8862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2860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7620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876800" y="3124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200400" y="3124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447800" y="3124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>
                <a:cs typeface="B Zar" pitchFamily="2" charset="-78"/>
              </a:rPr>
              <a:t>شرکت</a:t>
            </a:r>
            <a:r>
              <a:rPr lang="fa-IR" sz="2000" dirty="0">
                <a:cs typeface="B Zar" pitchFamily="2" charset="-78"/>
              </a:rPr>
              <a:t> </a:t>
            </a:r>
            <a:r>
              <a:rPr lang="fa-IR" sz="2500" dirty="0" err="1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705600" y="3124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705600" y="4267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876800" y="4267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200400" y="43434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447800" y="43434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cxnSp>
        <p:nvCxnSpPr>
          <p:cNvPr id="50" name="Straight Arrow Connector 49"/>
          <p:cNvCxnSpPr>
            <a:stCxn id="43" idx="2"/>
            <a:endCxn id="48" idx="0"/>
          </p:cNvCxnSpPr>
          <p:nvPr/>
        </p:nvCxnSpPr>
        <p:spPr>
          <a:xfrm>
            <a:off x="2057400" y="39624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2" idx="2"/>
            <a:endCxn id="47" idx="0"/>
          </p:cNvCxnSpPr>
          <p:nvPr/>
        </p:nvCxnSpPr>
        <p:spPr>
          <a:xfrm>
            <a:off x="3810000" y="39624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1" idx="2"/>
            <a:endCxn id="46" idx="0"/>
          </p:cNvCxnSpPr>
          <p:nvPr/>
        </p:nvCxnSpPr>
        <p:spPr>
          <a:xfrm>
            <a:off x="5486400" y="3962400"/>
            <a:ext cx="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4" idx="2"/>
            <a:endCxn id="45" idx="0"/>
          </p:cNvCxnSpPr>
          <p:nvPr/>
        </p:nvCxnSpPr>
        <p:spPr>
          <a:xfrm>
            <a:off x="7315200" y="3962400"/>
            <a:ext cx="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6" idx="2"/>
            <a:endCxn id="41" idx="0"/>
          </p:cNvCxnSpPr>
          <p:nvPr/>
        </p:nvCxnSpPr>
        <p:spPr>
          <a:xfrm flipH="1">
            <a:off x="5486400" y="1600200"/>
            <a:ext cx="22860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0" idx="2"/>
            <a:endCxn id="43" idx="0"/>
          </p:cNvCxnSpPr>
          <p:nvPr/>
        </p:nvCxnSpPr>
        <p:spPr>
          <a:xfrm>
            <a:off x="1371600" y="1600200"/>
            <a:ext cx="6858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9" idx="2"/>
            <a:endCxn id="42" idx="0"/>
          </p:cNvCxnSpPr>
          <p:nvPr/>
        </p:nvCxnSpPr>
        <p:spPr>
          <a:xfrm>
            <a:off x="2895600" y="1600200"/>
            <a:ext cx="9144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8" idx="2"/>
          </p:cNvCxnSpPr>
          <p:nvPr/>
        </p:nvCxnSpPr>
        <p:spPr>
          <a:xfrm flipH="1">
            <a:off x="2209800" y="1600200"/>
            <a:ext cx="22860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7" idx="2"/>
            <a:endCxn id="44" idx="0"/>
          </p:cNvCxnSpPr>
          <p:nvPr/>
        </p:nvCxnSpPr>
        <p:spPr>
          <a:xfrm>
            <a:off x="6172200" y="1600200"/>
            <a:ext cx="11430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38" idx="2"/>
            <a:endCxn id="41" idx="0"/>
          </p:cNvCxnSpPr>
          <p:nvPr/>
        </p:nvCxnSpPr>
        <p:spPr>
          <a:xfrm>
            <a:off x="4495800" y="1600200"/>
            <a:ext cx="9906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37" idx="2"/>
            <a:endCxn id="42" idx="0"/>
          </p:cNvCxnSpPr>
          <p:nvPr/>
        </p:nvCxnSpPr>
        <p:spPr>
          <a:xfrm flipH="1">
            <a:off x="3810000" y="1600200"/>
            <a:ext cx="23622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40" idx="2"/>
          </p:cNvCxnSpPr>
          <p:nvPr/>
        </p:nvCxnSpPr>
        <p:spPr>
          <a:xfrm>
            <a:off x="1371600" y="1600200"/>
            <a:ext cx="2133600" cy="1524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7" idx="2"/>
          </p:cNvCxnSpPr>
          <p:nvPr/>
        </p:nvCxnSpPr>
        <p:spPr>
          <a:xfrm>
            <a:off x="6172200" y="1600200"/>
            <a:ext cx="1447800" cy="1600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162800" y="2077134"/>
            <a:ext cx="161895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dirty="0" err="1" smtClean="0">
                <a:cs typeface="B Nazanin" pitchFamily="2" charset="-78"/>
              </a:rPr>
              <a:t>کابل</a:t>
            </a:r>
            <a:r>
              <a:rPr lang="fa-IR" b="1" dirty="0" err="1" smtClean="0">
                <a:latin typeface="Arial"/>
                <a:cs typeface="Arial"/>
              </a:rPr>
              <a:t>‌</a:t>
            </a:r>
            <a:r>
              <a:rPr lang="fa-IR" b="1" dirty="0" err="1" smtClean="0">
                <a:cs typeface="B Nazanin" pitchFamily="2" charset="-78"/>
              </a:rPr>
              <a:t>های</a:t>
            </a:r>
            <a:r>
              <a:rPr lang="fa-IR" b="1" dirty="0" smtClean="0">
                <a:cs typeface="B Nazanin" pitchFamily="2" charset="-78"/>
              </a:rPr>
              <a:t> انتقال</a:t>
            </a:r>
          </a:p>
          <a:p>
            <a:pPr algn="ctr"/>
            <a:r>
              <a:rPr lang="fa-IR" b="1" dirty="0" smtClean="0">
                <a:cs typeface="B Nazanin" pitchFamily="2" charset="-78"/>
              </a:rPr>
              <a:t>بازار </a:t>
            </a:r>
            <a:r>
              <a:rPr lang="fa-IR" b="1" dirty="0" err="1" smtClean="0">
                <a:cs typeface="B Nazanin" pitchFamily="2" charset="-78"/>
              </a:rPr>
              <a:t>عمده</a:t>
            </a:r>
            <a:r>
              <a:rPr lang="fa-IR" b="1" dirty="0" err="1" smtClean="0">
                <a:latin typeface="Arial"/>
                <a:cs typeface="Arial"/>
              </a:rPr>
              <a:t>‌</a:t>
            </a:r>
            <a:r>
              <a:rPr lang="fa-IR" b="1" dirty="0" err="1" smtClean="0">
                <a:cs typeface="B Nazanin" pitchFamily="2" charset="-78"/>
              </a:rPr>
              <a:t>فروشی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4) مدل </a:t>
            </a:r>
            <a:r>
              <a:rPr lang="fa-IR" dirty="0" smtClean="0"/>
              <a:t>رقابت خرده‌فروشي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3914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50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624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098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" y="7620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نيروگاه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6800" y="2743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00400" y="2743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47800" y="2743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Zar" pitchFamily="2" charset="-78"/>
              </a:rPr>
              <a:t>خرده‌فروش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91400" y="4267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67400" y="4267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14800" y="43434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286000" y="43434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9600" y="43434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مشتريان</a:t>
            </a:r>
            <a:endParaRPr lang="en-US" sz="2500" dirty="0">
              <a:cs typeface="B Zar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05600" y="2743200"/>
            <a:ext cx="1219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500" dirty="0" smtClean="0">
                <a:cs typeface="B Zar" pitchFamily="2" charset="-78"/>
              </a:rPr>
              <a:t>شرکت </a:t>
            </a:r>
            <a:r>
              <a:rPr lang="fa-IR" sz="2500" dirty="0" err="1" smtClean="0">
                <a:cs typeface="B Zar" pitchFamily="2" charset="-78"/>
              </a:rPr>
              <a:t>توزيع</a:t>
            </a:r>
            <a:endParaRPr lang="en-US" sz="2500" dirty="0">
              <a:cs typeface="B Zar" pitchFamily="2" charset="-78"/>
            </a:endParaRPr>
          </a:p>
        </p:txBody>
      </p:sp>
      <p:cxnSp>
        <p:nvCxnSpPr>
          <p:cNvPr id="20" name="Straight Arrow Connector 19"/>
          <p:cNvCxnSpPr>
            <a:stCxn id="4" idx="2"/>
            <a:endCxn id="15" idx="0"/>
          </p:cNvCxnSpPr>
          <p:nvPr/>
        </p:nvCxnSpPr>
        <p:spPr>
          <a:xfrm rot="5400000">
            <a:off x="4991100" y="1333500"/>
            <a:ext cx="274320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0"/>
          </p:cNvCxnSpPr>
          <p:nvPr/>
        </p:nvCxnSpPr>
        <p:spPr>
          <a:xfrm>
            <a:off x="4572000" y="1600200"/>
            <a:ext cx="3429000" cy="2667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6" idx="0"/>
          </p:cNvCxnSpPr>
          <p:nvPr/>
        </p:nvCxnSpPr>
        <p:spPr>
          <a:xfrm rot="5400000">
            <a:off x="1524000" y="2971800"/>
            <a:ext cx="2743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7" idx="0"/>
          </p:cNvCxnSpPr>
          <p:nvPr/>
        </p:nvCxnSpPr>
        <p:spPr>
          <a:xfrm rot="5400000">
            <a:off x="534194" y="2285206"/>
            <a:ext cx="2743200" cy="13731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3" idx="0"/>
          </p:cNvCxnSpPr>
          <p:nvPr/>
        </p:nvCxnSpPr>
        <p:spPr>
          <a:xfrm rot="16200000" flipH="1">
            <a:off x="7315994" y="3582194"/>
            <a:ext cx="685800" cy="6842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5485606" y="3582194"/>
            <a:ext cx="685800" cy="6842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533900" y="3619500"/>
            <a:ext cx="7620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162300" y="3619500"/>
            <a:ext cx="7620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3848100" y="3771900"/>
            <a:ext cx="76200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1447800" y="3581400"/>
            <a:ext cx="20574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7" idx="0"/>
          </p:cNvCxnSpPr>
          <p:nvPr/>
        </p:nvCxnSpPr>
        <p:spPr>
          <a:xfrm rot="5400000">
            <a:off x="1219200" y="3581400"/>
            <a:ext cx="762000" cy="762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-380206" y="2971006"/>
            <a:ext cx="2743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5068094" y="2932906"/>
            <a:ext cx="2667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9" idx="2"/>
            <a:endCxn id="12" idx="0"/>
          </p:cNvCxnSpPr>
          <p:nvPr/>
        </p:nvCxnSpPr>
        <p:spPr>
          <a:xfrm>
            <a:off x="1143000" y="1600200"/>
            <a:ext cx="914400" cy="1143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2"/>
            <a:endCxn id="11" idx="0"/>
          </p:cNvCxnSpPr>
          <p:nvPr/>
        </p:nvCxnSpPr>
        <p:spPr>
          <a:xfrm flipH="1">
            <a:off x="3810000" y="1600200"/>
            <a:ext cx="762000" cy="1143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" idx="2"/>
            <a:endCxn id="18" idx="0"/>
          </p:cNvCxnSpPr>
          <p:nvPr/>
        </p:nvCxnSpPr>
        <p:spPr>
          <a:xfrm flipH="1">
            <a:off x="7315200" y="1600200"/>
            <a:ext cx="685800" cy="1143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5" idx="2"/>
            <a:endCxn id="10" idx="0"/>
          </p:cNvCxnSpPr>
          <p:nvPr/>
        </p:nvCxnSpPr>
        <p:spPr>
          <a:xfrm flipH="1">
            <a:off x="5486400" y="1600200"/>
            <a:ext cx="838200" cy="1143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2"/>
            <a:endCxn id="10" idx="0"/>
          </p:cNvCxnSpPr>
          <p:nvPr/>
        </p:nvCxnSpPr>
        <p:spPr>
          <a:xfrm>
            <a:off x="4572000" y="1600200"/>
            <a:ext cx="914400" cy="1143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4872</TotalTime>
  <Words>579</Words>
  <Application>Microsoft Office PowerPoint</Application>
  <PresentationFormat>On-screen Show (4:3)</PresentationFormat>
  <Paragraphs>158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بسم الله الرحمن الرحیم</vt:lpstr>
      <vt:lpstr>گام‌هاي به جلو در بورس انرژي ايران</vt:lpstr>
      <vt:lpstr>دلايل تجديدساختار در صنعت برق</vt:lpstr>
      <vt:lpstr>روندهاي گذشته</vt:lpstr>
      <vt:lpstr>مراحل هشت‌گانۀ اصلاحات در صنعت برق</vt:lpstr>
      <vt:lpstr>1) مدل انحصار کامل (سیستم‌های با ادغام عمودی)</vt:lpstr>
      <vt:lpstr>2) مدل آژانس خرید (تك‌خريدار)</vt:lpstr>
      <vt:lpstr>3) مدل رقابت عمده‌فروشی</vt:lpstr>
      <vt:lpstr>4) مدل رقابت خرده‌فروشي</vt:lpstr>
      <vt:lpstr>نقاط قوت، نقاط ضعف، فرصت‌ها و تهدیدها</vt:lpstr>
      <vt:lpstr>پيش‌بيني زمان‌بندي راه‌اندازي بازارهاي مختلف در بورس برق</vt:lpstr>
      <vt:lpstr>توسعة بازارهاي مرتبط با برق</vt:lpstr>
      <vt:lpstr>بازیگران بازار</vt:lpstr>
      <vt:lpstr>با تشکر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Maysam Radpour</dc:creator>
  <cp:lastModifiedBy>Hadi</cp:lastModifiedBy>
  <cp:revision>436</cp:revision>
  <dcterms:created xsi:type="dcterms:W3CDTF">2009-12-11T15:15:08Z</dcterms:created>
  <dcterms:modified xsi:type="dcterms:W3CDTF">2012-11-18T08:37:58Z</dcterms:modified>
</cp:coreProperties>
</file>